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3" r:id="rId2"/>
  </p:sldMasterIdLst>
  <p:notesMasterIdLst>
    <p:notesMasterId r:id="rId20"/>
  </p:notesMasterIdLst>
  <p:sldIdLst>
    <p:sldId id="256" r:id="rId3"/>
    <p:sldId id="258" r:id="rId4"/>
    <p:sldId id="269" r:id="rId5"/>
    <p:sldId id="270" r:id="rId6"/>
    <p:sldId id="276" r:id="rId7"/>
    <p:sldId id="281" r:id="rId8"/>
    <p:sldId id="271" r:id="rId9"/>
    <p:sldId id="273" r:id="rId10"/>
    <p:sldId id="274" r:id="rId11"/>
    <p:sldId id="283" r:id="rId12"/>
    <p:sldId id="280" r:id="rId13"/>
    <p:sldId id="282" r:id="rId14"/>
    <p:sldId id="277" r:id="rId15"/>
    <p:sldId id="279" r:id="rId16"/>
    <p:sldId id="278" r:id="rId17"/>
    <p:sldId id="267" r:id="rId18"/>
    <p:sldId id="25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73504" autoAdjust="0"/>
  </p:normalViewPr>
  <p:slideViewPr>
    <p:cSldViewPr snapToGrid="0">
      <p:cViewPr varScale="1">
        <p:scale>
          <a:sx n="77" d="100"/>
          <a:sy n="77" d="100"/>
        </p:scale>
        <p:origin x="285"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00.png>
</file>

<file path=ppt/media/image101.png>
</file>

<file path=ppt/media/image102.png>
</file>

<file path=ppt/media/image103.png>
</file>

<file path=ppt/media/image104.jpg>
</file>

<file path=ppt/media/image105.png>
</file>

<file path=ppt/media/image106.png>
</file>

<file path=ppt/media/image107.png>
</file>

<file path=ppt/media/image108.png>
</file>

<file path=ppt/media/image109.png>
</file>

<file path=ppt/media/image11.png>
</file>

<file path=ppt/media/image110.jpg>
</file>

<file path=ppt/media/image111.png>
</file>

<file path=ppt/media/image112.jpeg>
</file>

<file path=ppt/media/image113.png>
</file>

<file path=ppt/media/image114.svg>
</file>

<file path=ppt/media/image115.png>
</file>

<file path=ppt/media/image116.png>
</file>

<file path=ppt/media/image117.png>
</file>

<file path=ppt/media/image118.png>
</file>

<file path=ppt/media/image119.png>
</file>

<file path=ppt/media/image12.png>
</file>

<file path=ppt/media/image120.png>
</file>

<file path=ppt/media/image121.jpe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svg>
</file>

<file path=ppt/media/image132.png>
</file>

<file path=ppt/media/image133.png>
</file>

<file path=ppt/media/image134.png>
</file>

<file path=ppt/media/image135.png>
</file>

<file path=ppt/media/image136.jpeg>
</file>

<file path=ppt/media/image137.jpeg>
</file>

<file path=ppt/media/image138.png>
</file>

<file path=ppt/media/image139.jpeg>
</file>

<file path=ppt/media/image14.png>
</file>

<file path=ppt/media/image140.png>
</file>

<file path=ppt/media/image141.svg>
</file>

<file path=ppt/media/image142.png>
</file>

<file path=ppt/media/image143.png>
</file>

<file path=ppt/media/image144.png>
</file>

<file path=ppt/media/image145.png>
</file>

<file path=ppt/media/image146.png>
</file>

<file path=ppt/media/image147.png>
</file>

<file path=ppt/media/image148.png>
</file>

<file path=ppt/media/image149.svg>
</file>

<file path=ppt/media/image15.png>
</file>

<file path=ppt/media/image150.png>
</file>

<file path=ppt/media/image151.png>
</file>

<file path=ppt/media/image152.png>
</file>

<file path=ppt/media/image153.jpg>
</file>

<file path=ppt/media/image154.png>
</file>

<file path=ppt/media/image155.png>
</file>

<file path=ppt/media/image156.png>
</file>

<file path=ppt/media/image157.png>
</file>

<file path=ppt/media/image158.png>
</file>

<file path=ppt/media/image159.jp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F27921-029D-4EB8-B061-6CC6E4349E43}" type="datetimeFigureOut">
              <a:rPr lang="en-GB" smtClean="0"/>
              <a:t>16/11/2018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ABF0B9-5680-4A61-AD6C-89E18407CA98}" type="slidenum">
              <a:rPr lang="en-GB" smtClean="0"/>
              <a:t>‹#›</a:t>
            </a:fld>
            <a:endParaRPr lang="en-GB"/>
          </a:p>
        </p:txBody>
      </p:sp>
    </p:spTree>
    <p:extLst>
      <p:ext uri="{BB962C8B-B14F-4D97-AF65-F5344CB8AC3E}">
        <p14:creationId xmlns:p14="http://schemas.microsoft.com/office/powerpoint/2010/main" val="4003831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github.com/PoshCode/PowerShellPracticeAndStyl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hlinkClick r:id="rId3"/>
              </a:rPr>
              <a:t>https://github.com/PoshCode/PowerShellPracticeAndStyle</a:t>
            </a:r>
            <a:r>
              <a:rPr lang="en-GB" dirty="0"/>
              <a:t> </a:t>
            </a:r>
          </a:p>
          <a:p>
            <a:endParaRPr lang="en-GB" dirty="0"/>
          </a:p>
          <a:p>
            <a:r>
              <a:rPr lang="en-GB" dirty="0"/>
              <a:t>A dev in my opinion is anyone who has written and saved a PowerShell script. Copy/Pasting from Google or </a:t>
            </a:r>
            <a:r>
              <a:rPr lang="en-GB" dirty="0" err="1"/>
              <a:t>StackOverflow</a:t>
            </a:r>
            <a:r>
              <a:rPr lang="en-GB" dirty="0"/>
              <a:t> doesn’t quite count. That doesn’t mean everyone is suddenly a good developer. You can be a developer no matter what your actual job title is.</a:t>
            </a:r>
          </a:p>
          <a:p>
            <a:endParaRPr lang="en-GB" dirty="0"/>
          </a:p>
          <a:p>
            <a:r>
              <a:rPr lang="en-GB" dirty="0"/>
              <a:t>To be a good developer you need to implement more of the practices that “traditional” developers use, like source control, unit testing, CI, etc. Not all developers do this, I’ve got a number of horror stories about people who claim to be developers not doing some of these things (or all of them in the case of one team) but just because your job title is developer doesn’t mean you’re a good developer. The reverse is also true, just because your title is sysadmin doesn’t mean you aren’t a good developer.</a:t>
            </a:r>
          </a:p>
        </p:txBody>
      </p:sp>
      <p:sp>
        <p:nvSpPr>
          <p:cNvPr id="4" name="Slide Number Placeholder 3"/>
          <p:cNvSpPr>
            <a:spLocks noGrp="1"/>
          </p:cNvSpPr>
          <p:nvPr>
            <p:ph type="sldNum" sz="quarter" idx="10"/>
          </p:nvPr>
        </p:nvSpPr>
        <p:spPr/>
        <p:txBody>
          <a:bodyPr/>
          <a:lstStyle/>
          <a:p>
            <a:fld id="{90ABF0B9-5680-4A61-AD6C-89E18407CA98}" type="slidenum">
              <a:rPr lang="en-GB" smtClean="0"/>
              <a:t>4</a:t>
            </a:fld>
            <a:endParaRPr lang="en-GB"/>
          </a:p>
        </p:txBody>
      </p:sp>
    </p:spTree>
    <p:extLst>
      <p:ext uri="{BB962C8B-B14F-4D97-AF65-F5344CB8AC3E}">
        <p14:creationId xmlns:p14="http://schemas.microsoft.com/office/powerpoint/2010/main" val="21635293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a lot of videos and blog posts on writing tests, plus the Pester Book on </a:t>
            </a:r>
            <a:r>
              <a:rPr lang="en-GB" dirty="0" err="1"/>
              <a:t>LeanPub</a:t>
            </a:r>
            <a:r>
              <a:rPr lang="en-GB" dirty="0"/>
              <a:t>. Glenn </a:t>
            </a:r>
            <a:r>
              <a:rPr lang="en-GB" dirty="0" err="1"/>
              <a:t>Sarti</a:t>
            </a:r>
            <a:r>
              <a:rPr lang="en-GB" dirty="0"/>
              <a:t> and Brian </a:t>
            </a:r>
            <a:r>
              <a:rPr lang="en-GB" dirty="0" err="1"/>
              <a:t>Bunke</a:t>
            </a:r>
            <a:r>
              <a:rPr lang="en-GB" dirty="0"/>
              <a:t> have great sessions from PSH Summit talking about writing pester tests. Jakob </a:t>
            </a:r>
            <a:r>
              <a:rPr lang="en-GB" dirty="0" err="1"/>
              <a:t>Jares</a:t>
            </a:r>
            <a:r>
              <a:rPr lang="en-GB" dirty="0"/>
              <a:t> has some interesting talks from </a:t>
            </a:r>
            <a:r>
              <a:rPr lang="en-GB" dirty="0" err="1"/>
              <a:t>PSConfEU</a:t>
            </a:r>
            <a:r>
              <a:rPr lang="en-GB" dirty="0"/>
              <a:t> about pester internals and common mistakes in writing tests.</a:t>
            </a:r>
          </a:p>
          <a:p>
            <a:endParaRPr lang="en-GB" dirty="0"/>
          </a:p>
          <a:p>
            <a:r>
              <a:rPr lang="en-GB" dirty="0"/>
              <a:t>Write tests for how the function should work, expected input and expected output, not for how it currently works (though those sort of tests are pretty useful when refactoring).</a:t>
            </a:r>
          </a:p>
          <a:p>
            <a:endParaRPr lang="en-GB" dirty="0"/>
          </a:p>
          <a:p>
            <a:r>
              <a:rPr lang="en-GB" dirty="0"/>
              <a:t>You’ll never write perfect code so there will be bugs, when a bug is found you should write a test for it to make sure you can replicate it (maybe more than 1 test) and then fix the code so the test passes. This way you can be more sure that the bug won’t reappear because your test will hopefully fail if it does reappear.</a:t>
            </a:r>
          </a:p>
        </p:txBody>
      </p:sp>
      <p:sp>
        <p:nvSpPr>
          <p:cNvPr id="4" name="Slide Number Placeholder 3"/>
          <p:cNvSpPr>
            <a:spLocks noGrp="1"/>
          </p:cNvSpPr>
          <p:nvPr>
            <p:ph type="sldNum" sz="quarter" idx="10"/>
          </p:nvPr>
        </p:nvSpPr>
        <p:spPr/>
        <p:txBody>
          <a:bodyPr/>
          <a:lstStyle/>
          <a:p>
            <a:fld id="{90ABF0B9-5680-4A61-AD6C-89E18407CA98}" type="slidenum">
              <a:rPr lang="en-GB" smtClean="0"/>
              <a:t>14</a:t>
            </a:fld>
            <a:endParaRPr lang="en-GB"/>
          </a:p>
        </p:txBody>
      </p:sp>
    </p:spTree>
    <p:extLst>
      <p:ext uri="{BB962C8B-B14F-4D97-AF65-F5344CB8AC3E}">
        <p14:creationId xmlns:p14="http://schemas.microsoft.com/office/powerpoint/2010/main" val="2798644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Michael T Lombardi has a great talk from PSH Summit about the various types of documentation.</a:t>
            </a:r>
          </a:p>
          <a:p>
            <a:endParaRPr lang="en-GB" dirty="0"/>
          </a:p>
          <a:p>
            <a:r>
              <a:rPr lang="en-GB" dirty="0"/>
              <a:t>Don’t try writing MAML yourself, it’s awful and </a:t>
            </a:r>
            <a:r>
              <a:rPr lang="en-GB" dirty="0" err="1"/>
              <a:t>PlatyPS</a:t>
            </a:r>
            <a:r>
              <a:rPr lang="en-GB" dirty="0"/>
              <a:t> makes everything easier for that and CBH.</a:t>
            </a:r>
          </a:p>
          <a:p>
            <a:endParaRPr lang="en-GB" dirty="0"/>
          </a:p>
          <a:p>
            <a:r>
              <a:rPr lang="en-GB" dirty="0"/>
              <a:t>You can test your documentation (and should), </a:t>
            </a:r>
            <a:r>
              <a:rPr lang="en-GB" dirty="0" err="1"/>
              <a:t>Vors</a:t>
            </a:r>
            <a:r>
              <a:rPr lang="en-GB" dirty="0"/>
              <a:t> has a good demo on </a:t>
            </a:r>
            <a:r>
              <a:rPr lang="en-GB" dirty="0" err="1"/>
              <a:t>github</a:t>
            </a:r>
            <a:r>
              <a:rPr lang="en-GB" dirty="0"/>
              <a:t> for how to do that, https://github.com/vors/docs-pedantic-ci-demo, DSC Resources repos has a bunch of tests for their docs too, checking things like line length and endings etc.</a:t>
            </a:r>
          </a:p>
        </p:txBody>
      </p:sp>
      <p:sp>
        <p:nvSpPr>
          <p:cNvPr id="4" name="Slide Number Placeholder 3"/>
          <p:cNvSpPr>
            <a:spLocks noGrp="1"/>
          </p:cNvSpPr>
          <p:nvPr>
            <p:ph type="sldNum" sz="quarter" idx="10"/>
          </p:nvPr>
        </p:nvSpPr>
        <p:spPr/>
        <p:txBody>
          <a:bodyPr/>
          <a:lstStyle/>
          <a:p>
            <a:fld id="{90ABF0B9-5680-4A61-AD6C-89E18407CA98}" type="slidenum">
              <a:rPr lang="en-GB" smtClean="0"/>
              <a:t>15</a:t>
            </a:fld>
            <a:endParaRPr lang="en-GB"/>
          </a:p>
        </p:txBody>
      </p:sp>
    </p:spTree>
    <p:extLst>
      <p:ext uri="{BB962C8B-B14F-4D97-AF65-F5344CB8AC3E}">
        <p14:creationId xmlns:p14="http://schemas.microsoft.com/office/powerpoint/2010/main" val="20201291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0ABF0B9-5680-4A61-AD6C-89E18407CA98}" type="slidenum">
              <a:rPr lang="en-GB" smtClean="0"/>
              <a:t>17</a:t>
            </a:fld>
            <a:endParaRPr lang="en-GB"/>
          </a:p>
        </p:txBody>
      </p:sp>
    </p:spTree>
    <p:extLst>
      <p:ext uri="{BB962C8B-B14F-4D97-AF65-F5344CB8AC3E}">
        <p14:creationId xmlns:p14="http://schemas.microsoft.com/office/powerpoint/2010/main" val="3918646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PSSA will complain if you don’t have an output type, but it also makes the code more readable and understandable for anyone looking at it.</a:t>
            </a:r>
          </a:p>
          <a:p>
            <a:endParaRPr lang="en-GB" dirty="0"/>
          </a:p>
          <a:p>
            <a:r>
              <a:rPr lang="en-GB" dirty="0"/>
              <a:t>Some people would argue you shouldn’t use Write-Output and instead just use $var. Either works and the balance you have to decide on is the trade off between readability from using Write-Output with the confusion it can cause when people use it for more than just actual output when they should be using Write-Verbose or Write-Information instead. </a:t>
            </a:r>
          </a:p>
          <a:p>
            <a:endParaRPr lang="en-GB" dirty="0"/>
          </a:p>
          <a:p>
            <a:r>
              <a:rPr lang="en-GB" dirty="0"/>
              <a:t>Always use Approved Verbs, always use sensible singular nouns. Etc</a:t>
            </a:r>
          </a:p>
          <a:p>
            <a:endParaRPr lang="en-GB" dirty="0"/>
          </a:p>
          <a:p>
            <a:r>
              <a:rPr lang="en-GB" dirty="0" err="1"/>
              <a:t>Cmdletbinding</a:t>
            </a:r>
            <a:r>
              <a:rPr lang="en-GB" dirty="0"/>
              <a:t> or [parameter()] will enable advanced functions but it’s often best to be explicit about this and not everyone is aware of the [parameter()] attribute enabling it.</a:t>
            </a:r>
          </a:p>
          <a:p>
            <a:endParaRPr lang="en-GB" dirty="0"/>
          </a:p>
          <a:p>
            <a:r>
              <a:rPr lang="en-GB" dirty="0"/>
              <a:t>Get-* and similar can also accept pipeline input when it makes sense.</a:t>
            </a:r>
          </a:p>
        </p:txBody>
      </p:sp>
      <p:sp>
        <p:nvSpPr>
          <p:cNvPr id="4" name="Slide Number Placeholder 3"/>
          <p:cNvSpPr>
            <a:spLocks noGrp="1"/>
          </p:cNvSpPr>
          <p:nvPr>
            <p:ph type="sldNum" sz="quarter" idx="10"/>
          </p:nvPr>
        </p:nvSpPr>
        <p:spPr/>
        <p:txBody>
          <a:bodyPr/>
          <a:lstStyle/>
          <a:p>
            <a:fld id="{90ABF0B9-5680-4A61-AD6C-89E18407CA98}" type="slidenum">
              <a:rPr lang="en-GB" smtClean="0"/>
              <a:t>5</a:t>
            </a:fld>
            <a:endParaRPr lang="en-GB"/>
          </a:p>
        </p:txBody>
      </p:sp>
    </p:spTree>
    <p:extLst>
      <p:ext uri="{BB962C8B-B14F-4D97-AF65-F5344CB8AC3E}">
        <p14:creationId xmlns:p14="http://schemas.microsoft.com/office/powerpoint/2010/main" val="3894564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https://stackoverflow.com/a/66693/7612001</a:t>
            </a:r>
          </a:p>
          <a:p>
            <a:r>
              <a:rPr lang="en-GB" dirty="0"/>
              <a:t>https://poshoholic.com/2008/07/05/essential-powershell-define-default-properties-for-custom-objects/</a:t>
            </a:r>
          </a:p>
          <a:p>
            <a:r>
              <a:rPr lang="en-GB" dirty="0"/>
              <a:t>https://poshoholic.com/2008/07/03/essential-powershell-name-your-custom-object-types/</a:t>
            </a:r>
          </a:p>
          <a:p>
            <a:endParaRPr lang="en-GB" dirty="0"/>
          </a:p>
          <a:p>
            <a:endParaRPr lang="en-GB" dirty="0"/>
          </a:p>
          <a:p>
            <a:r>
              <a:rPr lang="en-GB" dirty="0"/>
              <a:t>Classes are another option instead of </a:t>
            </a:r>
            <a:r>
              <a:rPr lang="en-GB" dirty="0" err="1"/>
              <a:t>PSTypeName</a:t>
            </a:r>
            <a:r>
              <a:rPr lang="en-GB" dirty="0"/>
              <a:t>, especially when you’ve got a variety of constructors that let you cast common types into basic versions of your class. They should only be used when you know your module will be running on PSv5+ since earlier versions don’t support them. </a:t>
            </a:r>
          </a:p>
          <a:p>
            <a:endParaRPr lang="en-GB" dirty="0"/>
          </a:p>
          <a:p>
            <a:r>
              <a:rPr lang="en-GB" dirty="0"/>
              <a:t>You can do some nifty tricks to work around your users not passing in the write </a:t>
            </a:r>
            <a:r>
              <a:rPr lang="en-GB" dirty="0" err="1"/>
              <a:t>pstypename</a:t>
            </a:r>
            <a:r>
              <a:rPr lang="en-GB" dirty="0"/>
              <a:t> object. See the demo of Get-</a:t>
            </a:r>
            <a:r>
              <a:rPr lang="en-GB" dirty="0" err="1"/>
              <a:t>UserData</a:t>
            </a:r>
            <a:r>
              <a:rPr lang="en-GB" dirty="0"/>
              <a:t> and Set-</a:t>
            </a:r>
            <a:r>
              <a:rPr lang="en-GB" dirty="0" err="1"/>
              <a:t>UserData</a:t>
            </a:r>
            <a:endParaRPr lang="en-GB" dirty="0"/>
          </a:p>
          <a:p>
            <a:endParaRPr lang="en-GB" dirty="0"/>
          </a:p>
          <a:p>
            <a:endParaRPr lang="en-GB" dirty="0"/>
          </a:p>
          <a:p>
            <a:r>
              <a:rPr lang="en-GB" dirty="0"/>
              <a:t>Parameter aliases are a good option when you want to allow users to use </a:t>
            </a:r>
            <a:r>
              <a:rPr lang="en-GB" dirty="0" err="1"/>
              <a:t>ComputerName</a:t>
            </a:r>
            <a:r>
              <a:rPr lang="en-GB" dirty="0"/>
              <a:t> as well as other things like Server, Target, Endpoint or anything else that makes sense in your environment.</a:t>
            </a:r>
          </a:p>
        </p:txBody>
      </p:sp>
      <p:sp>
        <p:nvSpPr>
          <p:cNvPr id="4" name="Slide Number Placeholder 3"/>
          <p:cNvSpPr>
            <a:spLocks noGrp="1"/>
          </p:cNvSpPr>
          <p:nvPr>
            <p:ph type="sldNum" sz="quarter" idx="10"/>
          </p:nvPr>
        </p:nvSpPr>
        <p:spPr/>
        <p:txBody>
          <a:bodyPr/>
          <a:lstStyle/>
          <a:p>
            <a:fld id="{90ABF0B9-5680-4A61-AD6C-89E18407CA98}" type="slidenum">
              <a:rPr lang="en-GB" smtClean="0"/>
              <a:t>6</a:t>
            </a:fld>
            <a:endParaRPr lang="en-GB"/>
          </a:p>
        </p:txBody>
      </p:sp>
    </p:spTree>
    <p:extLst>
      <p:ext uri="{BB962C8B-B14F-4D97-AF65-F5344CB8AC3E}">
        <p14:creationId xmlns:p14="http://schemas.microsoft.com/office/powerpoint/2010/main" val="2648827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example module there are 3700+ lines of code in the psm1. Trying to resolve merge conflicts on that size file gets pretty difficult and just generally reviewing the changes on such a file isn’t easy.</a:t>
            </a:r>
          </a:p>
          <a:p>
            <a:endParaRPr lang="en-GB" dirty="0"/>
          </a:p>
          <a:p>
            <a:r>
              <a:rPr lang="en-GB" dirty="0" err="1"/>
              <a:t>PowerShellGet</a:t>
            </a:r>
            <a:r>
              <a:rPr lang="en-GB" dirty="0"/>
              <a:t> was original 16k lines in a single file.</a:t>
            </a:r>
          </a:p>
        </p:txBody>
      </p:sp>
      <p:sp>
        <p:nvSpPr>
          <p:cNvPr id="4" name="Slide Number Placeholder 3"/>
          <p:cNvSpPr>
            <a:spLocks noGrp="1"/>
          </p:cNvSpPr>
          <p:nvPr>
            <p:ph type="sldNum" sz="quarter" idx="10"/>
          </p:nvPr>
        </p:nvSpPr>
        <p:spPr/>
        <p:txBody>
          <a:bodyPr/>
          <a:lstStyle/>
          <a:p>
            <a:fld id="{90ABF0B9-5680-4A61-AD6C-89E18407CA98}" type="slidenum">
              <a:rPr lang="en-GB" smtClean="0"/>
              <a:t>7</a:t>
            </a:fld>
            <a:endParaRPr lang="en-GB"/>
          </a:p>
        </p:txBody>
      </p:sp>
    </p:spTree>
    <p:extLst>
      <p:ext uri="{BB962C8B-B14F-4D97-AF65-F5344CB8AC3E}">
        <p14:creationId xmlns:p14="http://schemas.microsoft.com/office/powerpoint/2010/main" val="828842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doing code signing you have to sign every single file in the module, the numbers shown here don’t include that but get considerably worse when you have to check the signing on every single file.</a:t>
            </a:r>
          </a:p>
          <a:p>
            <a:endParaRPr lang="en-GB" dirty="0"/>
          </a:p>
          <a:p>
            <a:r>
              <a:rPr lang="en-GB" dirty="0" err="1"/>
              <a:t>PowerShellGet</a:t>
            </a:r>
            <a:r>
              <a:rPr lang="en-GB" dirty="0"/>
              <a:t> had a dot sourced version after someone refactored the code and the load time was 12s</a:t>
            </a:r>
          </a:p>
          <a:p>
            <a:r>
              <a:rPr lang="en-GB" dirty="0" err="1"/>
              <a:t>DbaTools</a:t>
            </a:r>
            <a:r>
              <a:rPr lang="en-GB" dirty="0"/>
              <a:t> has a dot sourced version for dev users, with it’s 506 public commands, loads in 17s (previously I’d seen it load in 40s on the same machine)</a:t>
            </a:r>
          </a:p>
          <a:p>
            <a:endParaRPr lang="en-GB" dirty="0"/>
          </a:p>
          <a:p>
            <a:r>
              <a:rPr lang="en-GB" dirty="0"/>
              <a:t>Another option is [</a:t>
            </a:r>
            <a:r>
              <a:rPr lang="en-GB" dirty="0" err="1"/>
              <a:t>Scriptblock</a:t>
            </a:r>
            <a:r>
              <a:rPr lang="en-GB" dirty="0"/>
              <a:t>]::Create() and [</a:t>
            </a:r>
            <a:r>
              <a:rPr lang="en-GB" dirty="0" err="1"/>
              <a:t>Scriptblock</a:t>
            </a:r>
            <a:r>
              <a:rPr lang="en-GB" dirty="0"/>
              <a:t>]::Invoke(), its faster than dot sourcing but ignores execution policy and signing so should be avoided.</a:t>
            </a:r>
          </a:p>
        </p:txBody>
      </p:sp>
      <p:sp>
        <p:nvSpPr>
          <p:cNvPr id="4" name="Slide Number Placeholder 3"/>
          <p:cNvSpPr>
            <a:spLocks noGrp="1"/>
          </p:cNvSpPr>
          <p:nvPr>
            <p:ph type="sldNum" sz="quarter" idx="10"/>
          </p:nvPr>
        </p:nvSpPr>
        <p:spPr/>
        <p:txBody>
          <a:bodyPr/>
          <a:lstStyle/>
          <a:p>
            <a:fld id="{90ABF0B9-5680-4A61-AD6C-89E18407CA98}" type="slidenum">
              <a:rPr lang="en-GB" smtClean="0"/>
              <a:t>8</a:t>
            </a:fld>
            <a:endParaRPr lang="en-GB"/>
          </a:p>
        </p:txBody>
      </p:sp>
    </p:spTree>
    <p:extLst>
      <p:ext uri="{BB962C8B-B14F-4D97-AF65-F5344CB8AC3E}">
        <p14:creationId xmlns:p14="http://schemas.microsoft.com/office/powerpoint/2010/main" val="2315038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should only ship the pd1 and psm1.</a:t>
            </a:r>
          </a:p>
          <a:p>
            <a:endParaRPr lang="en-GB" dirty="0"/>
          </a:p>
          <a:p>
            <a:r>
              <a:rPr lang="en-GB" dirty="0" err="1"/>
              <a:t>PowerShellGet</a:t>
            </a:r>
            <a:r>
              <a:rPr lang="en-GB" dirty="0"/>
              <a:t> moved to compiling their module again and dropped the load time down to about 2s</a:t>
            </a:r>
          </a:p>
          <a:p>
            <a:r>
              <a:rPr lang="en-GB" dirty="0" err="1"/>
              <a:t>DbaTools</a:t>
            </a:r>
            <a:r>
              <a:rPr lang="en-GB" dirty="0"/>
              <a:t> public version is a compiled psm1 and load time is dropped to about 6s</a:t>
            </a:r>
          </a:p>
        </p:txBody>
      </p:sp>
      <p:sp>
        <p:nvSpPr>
          <p:cNvPr id="4" name="Slide Number Placeholder 3"/>
          <p:cNvSpPr>
            <a:spLocks noGrp="1"/>
          </p:cNvSpPr>
          <p:nvPr>
            <p:ph type="sldNum" sz="quarter" idx="10"/>
          </p:nvPr>
        </p:nvSpPr>
        <p:spPr/>
        <p:txBody>
          <a:bodyPr/>
          <a:lstStyle/>
          <a:p>
            <a:fld id="{90ABF0B9-5680-4A61-AD6C-89E18407CA98}" type="slidenum">
              <a:rPr lang="en-GB" smtClean="0"/>
              <a:t>9</a:t>
            </a:fld>
            <a:endParaRPr lang="en-GB"/>
          </a:p>
        </p:txBody>
      </p:sp>
    </p:spTree>
    <p:extLst>
      <p:ext uri="{BB962C8B-B14F-4D97-AF65-F5344CB8AC3E}">
        <p14:creationId xmlns:p14="http://schemas.microsoft.com/office/powerpoint/2010/main" val="2176233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Using a module manifest lets you have greater control of what functions etc from your module are made available to the user and allows you to provide a range of metadata about the module. It’s also required when publishing to a </a:t>
            </a:r>
            <a:r>
              <a:rPr lang="en-GB" dirty="0" err="1"/>
              <a:t>nuget</a:t>
            </a:r>
            <a:r>
              <a:rPr lang="en-GB" dirty="0"/>
              <a:t> feed like the PowerShell Gallery</a:t>
            </a:r>
          </a:p>
          <a:p>
            <a:endParaRPr lang="en-GB" dirty="0"/>
          </a:p>
          <a:p>
            <a:r>
              <a:rPr lang="en-GB" dirty="0"/>
              <a:t>As PowerShell is now cross platform it’s necessary for the psd1 file to match the folder name in casing as well as naming. If the module is only going to work on Windows then it’s less necessary but still worth doing.</a:t>
            </a:r>
          </a:p>
          <a:p>
            <a:endParaRPr lang="en-GB" dirty="0"/>
          </a:p>
          <a:p>
            <a:r>
              <a:rPr lang="en-GB" dirty="0"/>
              <a:t>Constrained Language mode and other restricted language modes won’t load modules that make use of * in the </a:t>
            </a:r>
            <a:r>
              <a:rPr lang="en-GB" dirty="0" err="1"/>
              <a:t>ExportedFunctions</a:t>
            </a:r>
            <a:r>
              <a:rPr lang="en-GB" dirty="0"/>
              <a:t> and other properties. Be explicit in which ones you’re making available. It also has an impact on command discovery and module import as PS doesn’t then have to fully parse the module to discover what you’re actually exporting.</a:t>
            </a:r>
          </a:p>
        </p:txBody>
      </p:sp>
      <p:sp>
        <p:nvSpPr>
          <p:cNvPr id="4" name="Slide Number Placeholder 3"/>
          <p:cNvSpPr>
            <a:spLocks noGrp="1"/>
          </p:cNvSpPr>
          <p:nvPr>
            <p:ph type="sldNum" sz="quarter" idx="5"/>
          </p:nvPr>
        </p:nvSpPr>
        <p:spPr/>
        <p:txBody>
          <a:bodyPr/>
          <a:lstStyle/>
          <a:p>
            <a:fld id="{90ABF0B9-5680-4A61-AD6C-89E18407CA98}" type="slidenum">
              <a:rPr lang="en-GB" smtClean="0"/>
              <a:t>10</a:t>
            </a:fld>
            <a:endParaRPr lang="en-GB"/>
          </a:p>
        </p:txBody>
      </p:sp>
    </p:spTree>
    <p:extLst>
      <p:ext uri="{BB962C8B-B14F-4D97-AF65-F5344CB8AC3E}">
        <p14:creationId xmlns:p14="http://schemas.microsoft.com/office/powerpoint/2010/main" val="2186038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Tests can be broken down into unit, integration or other categories. Personally I have a Unit folder for true unit tests and then later will create an Integration folder for integration testing, all using Pester with Tags to differentiate between the types.</a:t>
            </a:r>
          </a:p>
          <a:p>
            <a:endParaRPr lang="en-GB" dirty="0"/>
          </a:p>
          <a:p>
            <a:r>
              <a:rPr lang="en-GB" dirty="0"/>
              <a:t>Build.depend.ps1 is for </a:t>
            </a:r>
            <a:r>
              <a:rPr lang="en-GB" dirty="0" err="1"/>
              <a:t>PSDepend</a:t>
            </a:r>
            <a:r>
              <a:rPr lang="en-GB" dirty="0"/>
              <a:t> and handles any dependencies I have for building the module, like Pester, </a:t>
            </a:r>
            <a:r>
              <a:rPr lang="en-GB" dirty="0" err="1"/>
              <a:t>PlatyPS</a:t>
            </a:r>
            <a:r>
              <a:rPr lang="en-GB" dirty="0"/>
              <a:t> and more. In some other modules I have it download some of those dependencies to the Output folder so that I can ship them with the module for systems that don’t have Internet access.</a:t>
            </a:r>
          </a:p>
          <a:p>
            <a:endParaRPr lang="en-GB" dirty="0"/>
          </a:p>
          <a:p>
            <a:r>
              <a:rPr lang="en-GB" dirty="0"/>
              <a:t>LICENSE isn’t really necessary for modules that will only be used internally but for public projects please include one, ideally MIT or another very open license.</a:t>
            </a:r>
          </a:p>
          <a:p>
            <a:endParaRPr lang="en-GB" dirty="0"/>
          </a:p>
          <a:p>
            <a:endParaRPr lang="en-GB" dirty="0"/>
          </a:p>
          <a:p>
            <a:r>
              <a:rPr lang="en-GB" dirty="0"/>
              <a:t>Other optional files include </a:t>
            </a:r>
            <a:r>
              <a:rPr lang="en-GB" dirty="0" err="1"/>
              <a:t>appveyor.yml</a:t>
            </a:r>
            <a:r>
              <a:rPr lang="en-GB" dirty="0"/>
              <a:t> or similar task runner files. </a:t>
            </a:r>
          </a:p>
          <a:p>
            <a:endParaRPr lang="en-GB" dirty="0"/>
          </a:p>
          <a:p>
            <a:r>
              <a:rPr lang="en-GB" dirty="0"/>
              <a:t>Contributing, code of conduct and similar helpful docs for anyone coming along to work on this. These are more needed for open source but a guide to contributing, either in a dedicated file or in the readme, would be very useful regardless of where the module is stored or used.</a:t>
            </a:r>
          </a:p>
        </p:txBody>
      </p:sp>
      <p:sp>
        <p:nvSpPr>
          <p:cNvPr id="4" name="Slide Number Placeholder 3"/>
          <p:cNvSpPr>
            <a:spLocks noGrp="1"/>
          </p:cNvSpPr>
          <p:nvPr>
            <p:ph type="sldNum" sz="quarter" idx="10"/>
          </p:nvPr>
        </p:nvSpPr>
        <p:spPr/>
        <p:txBody>
          <a:bodyPr/>
          <a:lstStyle/>
          <a:p>
            <a:fld id="{90ABF0B9-5680-4A61-AD6C-89E18407CA98}" type="slidenum">
              <a:rPr lang="en-GB" smtClean="0"/>
              <a:t>11</a:t>
            </a:fld>
            <a:endParaRPr lang="en-GB"/>
          </a:p>
        </p:txBody>
      </p:sp>
    </p:spTree>
    <p:extLst>
      <p:ext uri="{BB962C8B-B14F-4D97-AF65-F5344CB8AC3E}">
        <p14:creationId xmlns:p14="http://schemas.microsoft.com/office/powerpoint/2010/main" val="176601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crucial thing here is that you should be testing/</a:t>
            </a:r>
            <a:r>
              <a:rPr lang="en-GB" dirty="0" err="1"/>
              <a:t>PSSA’ing</a:t>
            </a:r>
            <a:r>
              <a:rPr lang="en-GB" dirty="0"/>
              <a:t> the compiled PSM1. If you don’t then you’re not testing the same thing that you’re shipping.</a:t>
            </a:r>
          </a:p>
          <a:p>
            <a:endParaRPr lang="en-GB" dirty="0"/>
          </a:p>
          <a:p>
            <a:r>
              <a:rPr lang="en-GB" dirty="0"/>
              <a:t>Automating all of this with </a:t>
            </a:r>
            <a:r>
              <a:rPr lang="en-GB" dirty="0" err="1"/>
              <a:t>InvokeBuild</a:t>
            </a:r>
            <a:r>
              <a:rPr lang="en-GB" dirty="0"/>
              <a:t> or </a:t>
            </a:r>
            <a:r>
              <a:rPr lang="en-GB" dirty="0" err="1"/>
              <a:t>PSake</a:t>
            </a:r>
            <a:r>
              <a:rPr lang="en-GB" dirty="0"/>
              <a:t> is a great step too, we’re writing PowerShell to automate the boring things, why wouldn’t we then use PowerShell to automate the building of that automation.</a:t>
            </a:r>
          </a:p>
          <a:p>
            <a:endParaRPr lang="en-GB" dirty="0"/>
          </a:p>
          <a:p>
            <a:r>
              <a:rPr lang="en-GB" dirty="0"/>
              <a:t>Platforms like Azure Pipelines etc are usually free or cheap (depending on users and where your code sits), they make it much easier to implement this sort of build automation and store your code. The larger tools like Azure Pipelines and Gitlab come with even more tools, </a:t>
            </a:r>
            <a:r>
              <a:rPr lang="en-GB"/>
              <a:t>Azure Pipelines </a:t>
            </a:r>
            <a:r>
              <a:rPr lang="en-GB" dirty="0"/>
              <a:t>in particular also comes with work item management that can be leveraged to let you track the next few features you want to add in your code, or any bugs that have been found. Both platforms give you a range of </a:t>
            </a:r>
            <a:r>
              <a:rPr lang="en-GB" dirty="0" err="1"/>
              <a:t>tracability</a:t>
            </a:r>
            <a:r>
              <a:rPr lang="en-GB" dirty="0"/>
              <a:t> options too, you can get pretty build output to see how your tests ran and fail builds if the tests fail. </a:t>
            </a:r>
          </a:p>
        </p:txBody>
      </p:sp>
      <p:sp>
        <p:nvSpPr>
          <p:cNvPr id="4" name="Slide Number Placeholder 3"/>
          <p:cNvSpPr>
            <a:spLocks noGrp="1"/>
          </p:cNvSpPr>
          <p:nvPr>
            <p:ph type="sldNum" sz="quarter" idx="10"/>
          </p:nvPr>
        </p:nvSpPr>
        <p:spPr/>
        <p:txBody>
          <a:bodyPr/>
          <a:lstStyle/>
          <a:p>
            <a:fld id="{90ABF0B9-5680-4A61-AD6C-89E18407CA98}" type="slidenum">
              <a:rPr lang="en-GB" smtClean="0"/>
              <a:t>13</a:t>
            </a:fld>
            <a:endParaRPr lang="en-GB"/>
          </a:p>
        </p:txBody>
      </p:sp>
    </p:spTree>
    <p:extLst>
      <p:ext uri="{BB962C8B-B14F-4D97-AF65-F5344CB8AC3E}">
        <p14:creationId xmlns:p14="http://schemas.microsoft.com/office/powerpoint/2010/main" val="38007028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8.png"/></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83.png"/><Relationship Id="rId7" Type="http://schemas.openxmlformats.org/officeDocument/2006/relationships/image" Target="../media/image88.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85.png"/></Relationships>
</file>

<file path=ppt/slideLayouts/_rels/slideLayout101.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86.png"/><Relationship Id="rId7" Type="http://schemas.openxmlformats.org/officeDocument/2006/relationships/image" Target="../media/image83.png"/><Relationship Id="rId2" Type="http://schemas.openxmlformats.org/officeDocument/2006/relationships/image" Target="../media/image85.png"/><Relationship Id="rId1" Type="http://schemas.openxmlformats.org/officeDocument/2006/relationships/slideMaster" Target="../slideMasters/slideMaster2.xml"/><Relationship Id="rId6" Type="http://schemas.openxmlformats.org/officeDocument/2006/relationships/image" Target="../media/image1.png"/><Relationship Id="rId5" Type="http://schemas.openxmlformats.org/officeDocument/2006/relationships/image" Target="../media/image88.png"/><Relationship Id="rId4" Type="http://schemas.openxmlformats.org/officeDocument/2006/relationships/image" Target="../media/image87.png"/></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75.png"/><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6.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7.pn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9.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1.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2.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Master" Target="../slideMasters/slideMaster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image" Target="../media/image34.png"/><Relationship Id="rId1" Type="http://schemas.openxmlformats.org/officeDocument/2006/relationships/slideMaster" Target="../slideMasters/slideMaster1.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8.png"/><Relationship Id="rId1" Type="http://schemas.openxmlformats.org/officeDocument/2006/relationships/slideMaster" Target="../slideMasters/slideMaster1.xml"/><Relationship Id="rId4" Type="http://schemas.openxmlformats.org/officeDocument/2006/relationships/image" Target="../media/image46.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Master" Target="../slideMasters/slideMaster1.xml"/><Relationship Id="rId6" Type="http://schemas.openxmlformats.org/officeDocument/2006/relationships/image" Target="../media/image50.png"/><Relationship Id="rId5" Type="http://schemas.openxmlformats.org/officeDocument/2006/relationships/image" Target="../media/image36.png"/><Relationship Id="rId4" Type="http://schemas.openxmlformats.org/officeDocument/2006/relationships/image" Target="../media/image49.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51.png"/><Relationship Id="rId1" Type="http://schemas.openxmlformats.org/officeDocument/2006/relationships/slideMaster" Target="../slideMasters/slideMaster1.xml"/><Relationship Id="rId5" Type="http://schemas.openxmlformats.org/officeDocument/2006/relationships/image" Target="../media/image53.png"/><Relationship Id="rId4" Type="http://schemas.openxmlformats.org/officeDocument/2006/relationships/image" Target="../media/image52.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image" Target="../media/image54.png"/><Relationship Id="rId1" Type="http://schemas.openxmlformats.org/officeDocument/2006/relationships/slideMaster" Target="../slideMasters/slideMaster1.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68.png"/><Relationship Id="rId18" Type="http://schemas.openxmlformats.org/officeDocument/2006/relationships/image" Target="../media/image17.png"/><Relationship Id="rId3" Type="http://schemas.openxmlformats.org/officeDocument/2006/relationships/image" Target="../media/image61.png"/><Relationship Id="rId21" Type="http://schemas.openxmlformats.org/officeDocument/2006/relationships/image" Target="../media/image74.png"/><Relationship Id="rId7" Type="http://schemas.openxmlformats.org/officeDocument/2006/relationships/image" Target="../media/image64.png"/><Relationship Id="rId12" Type="http://schemas.openxmlformats.org/officeDocument/2006/relationships/image" Target="../media/image25.png"/><Relationship Id="rId17" Type="http://schemas.openxmlformats.org/officeDocument/2006/relationships/image" Target="../media/image72.png"/><Relationship Id="rId25" Type="http://schemas.openxmlformats.org/officeDocument/2006/relationships/image" Target="../media/image77.png"/><Relationship Id="rId2" Type="http://schemas.openxmlformats.org/officeDocument/2006/relationships/image" Target="../media/image60.png"/><Relationship Id="rId16" Type="http://schemas.openxmlformats.org/officeDocument/2006/relationships/image" Target="../media/image71.png"/><Relationship Id="rId20" Type="http://schemas.openxmlformats.org/officeDocument/2006/relationships/image" Target="../media/image73.png"/><Relationship Id="rId1" Type="http://schemas.openxmlformats.org/officeDocument/2006/relationships/slideMaster" Target="../slideMasters/slideMaster1.xml"/><Relationship Id="rId6" Type="http://schemas.openxmlformats.org/officeDocument/2006/relationships/image" Target="../media/image63.png"/><Relationship Id="rId11" Type="http://schemas.openxmlformats.org/officeDocument/2006/relationships/image" Target="../media/image67.png"/><Relationship Id="rId24" Type="http://schemas.openxmlformats.org/officeDocument/2006/relationships/image" Target="../media/image76.png"/><Relationship Id="rId5" Type="http://schemas.openxmlformats.org/officeDocument/2006/relationships/image" Target="../media/image42.png"/><Relationship Id="rId15" Type="http://schemas.openxmlformats.org/officeDocument/2006/relationships/image" Target="../media/image70.png"/><Relationship Id="rId23" Type="http://schemas.openxmlformats.org/officeDocument/2006/relationships/image" Target="../media/image16.png"/><Relationship Id="rId10" Type="http://schemas.openxmlformats.org/officeDocument/2006/relationships/image" Target="../media/image66.png"/><Relationship Id="rId19" Type="http://schemas.openxmlformats.org/officeDocument/2006/relationships/image" Target="../media/image22.png"/><Relationship Id="rId4" Type="http://schemas.openxmlformats.org/officeDocument/2006/relationships/image" Target="../media/image62.png"/><Relationship Id="rId9" Type="http://schemas.openxmlformats.org/officeDocument/2006/relationships/image" Target="../media/image65.png"/><Relationship Id="rId14" Type="http://schemas.openxmlformats.org/officeDocument/2006/relationships/image" Target="../media/image69.png"/><Relationship Id="rId22" Type="http://schemas.openxmlformats.org/officeDocument/2006/relationships/image" Target="../media/image75.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image" Target="../media/image12.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image" Target="../media/image79.png"/><Relationship Id="rId7" Type="http://schemas.openxmlformats.org/officeDocument/2006/relationships/image" Target="../media/image82.png"/><Relationship Id="rId2" Type="http://schemas.openxmlformats.org/officeDocument/2006/relationships/image" Target="../media/image78.png"/><Relationship Id="rId1" Type="http://schemas.openxmlformats.org/officeDocument/2006/relationships/slideMaster" Target="../slideMasters/slideMaster1.xml"/><Relationship Id="rId6" Type="http://schemas.openxmlformats.org/officeDocument/2006/relationships/image" Target="../media/image38.png"/><Relationship Id="rId5" Type="http://schemas.openxmlformats.org/officeDocument/2006/relationships/image" Target="../media/image81.png"/><Relationship Id="rId10" Type="http://schemas.openxmlformats.org/officeDocument/2006/relationships/image" Target="../media/image84.jpeg"/><Relationship Id="rId4" Type="http://schemas.openxmlformats.org/officeDocument/2006/relationships/image" Target="../media/image80.png"/><Relationship Id="rId9"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3.png"/><Relationship Id="rId7" Type="http://schemas.openxmlformats.org/officeDocument/2006/relationships/image" Target="../media/image88.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85.png"/></Relationships>
</file>

<file path=ppt/slideLayouts/_rels/slideLayout47.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86.png"/><Relationship Id="rId7" Type="http://schemas.openxmlformats.org/officeDocument/2006/relationships/image" Target="../media/image83.png"/><Relationship Id="rId2" Type="http://schemas.openxmlformats.org/officeDocument/2006/relationships/image" Target="../media/image8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8.png"/><Relationship Id="rId4" Type="http://schemas.openxmlformats.org/officeDocument/2006/relationships/image" Target="../media/image87.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0.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0.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5" Type="http://schemas.openxmlformats.org/officeDocument/2006/relationships/image" Target="../media/image9.png"/><Relationship Id="rId4" Type="http://schemas.openxmlformats.org/officeDocument/2006/relationships/image" Target="../media/image7.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91.png"/><Relationship Id="rId4" Type="http://schemas.openxmlformats.org/officeDocument/2006/relationships/image" Target="../media/image8.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92.png"/><Relationship Id="rId4" Type="http://schemas.openxmlformats.org/officeDocument/2006/relationships/image" Target="../media/image8.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93.png"/><Relationship Id="rId4" Type="http://schemas.openxmlformats.org/officeDocument/2006/relationships/image" Target="../media/image8.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9.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94.png"/><Relationship Id="rId4" Type="http://schemas.openxmlformats.org/officeDocument/2006/relationships/image" Target="../media/image5.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17.png"/><Relationship Id="rId4" Type="http://schemas.openxmlformats.org/officeDocument/2006/relationships/image" Target="../media/image5.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67.png"/><Relationship Id="rId4" Type="http://schemas.openxmlformats.org/officeDocument/2006/relationships/image" Target="../media/image5.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95.pn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7.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6.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19.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21.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7.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8.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91.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92.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93.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Master" Target="../slideMasters/slideMaster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8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image" Target="../media/image34.png"/><Relationship Id="rId1" Type="http://schemas.openxmlformats.org/officeDocument/2006/relationships/slideMaster" Target="../slideMasters/slideMaster2.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8.png"/><Relationship Id="rId1" Type="http://schemas.openxmlformats.org/officeDocument/2006/relationships/slideMaster" Target="../slideMasters/slideMaster2.xml"/><Relationship Id="rId4" Type="http://schemas.openxmlformats.org/officeDocument/2006/relationships/image" Target="../media/image46.png"/></Relationships>
</file>

<file path=ppt/slideLayouts/_rels/slideLayout82.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9.png"/><Relationship Id="rId7" Type="http://schemas.openxmlformats.org/officeDocument/2006/relationships/image" Target="../media/image50.png"/><Relationship Id="rId2" Type="http://schemas.openxmlformats.org/officeDocument/2006/relationships/image" Target="../media/image99.jpg"/><Relationship Id="rId1" Type="http://schemas.openxmlformats.org/officeDocument/2006/relationships/slideMaster" Target="../slideMasters/slideMaster2.xml"/><Relationship Id="rId6" Type="http://schemas.openxmlformats.org/officeDocument/2006/relationships/image" Target="../media/image36.png"/><Relationship Id="rId5" Type="http://schemas.openxmlformats.org/officeDocument/2006/relationships/image" Target="../media/image48.png"/><Relationship Id="rId4" Type="http://schemas.openxmlformats.org/officeDocument/2006/relationships/image" Target="../media/image47.png"/></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47.png"/><Relationship Id="rId1" Type="http://schemas.openxmlformats.org/officeDocument/2006/relationships/slideMaster" Target="../slideMasters/slideMaster2.xml"/><Relationship Id="rId6" Type="http://schemas.openxmlformats.org/officeDocument/2006/relationships/image" Target="../media/image95.png"/><Relationship Id="rId5" Type="http://schemas.openxmlformats.org/officeDocument/2006/relationships/image" Target="../media/image98.png"/><Relationship Id="rId4" Type="http://schemas.openxmlformats.org/officeDocument/2006/relationships/image" Target="../media/image51.png"/></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00.png"/><Relationship Id="rId1" Type="http://schemas.openxmlformats.org/officeDocument/2006/relationships/slideMaster" Target="../slideMasters/slideMaster2.xml"/><Relationship Id="rId5" Type="http://schemas.openxmlformats.org/officeDocument/2006/relationships/image" Target="../media/image58.png"/><Relationship Id="rId4" Type="http://schemas.openxmlformats.org/officeDocument/2006/relationships/image" Target="../media/image101.png"/></Relationships>
</file>

<file path=ppt/slideLayouts/_rels/slideLayout85.xml.rels><?xml version="1.0" encoding="UTF-8" standalone="yes"?>
<Relationships xmlns="http://schemas.openxmlformats.org/package/2006/relationships"><Relationship Id="rId13" Type="http://schemas.openxmlformats.org/officeDocument/2006/relationships/image" Target="../media/image111.png"/><Relationship Id="rId18" Type="http://schemas.openxmlformats.org/officeDocument/2006/relationships/image" Target="../media/image115.png"/><Relationship Id="rId26" Type="http://schemas.openxmlformats.org/officeDocument/2006/relationships/image" Target="../media/image122.png"/><Relationship Id="rId39" Type="http://schemas.openxmlformats.org/officeDocument/2006/relationships/image" Target="../media/image135.png"/><Relationship Id="rId21" Type="http://schemas.openxmlformats.org/officeDocument/2006/relationships/image" Target="../media/image117.png"/><Relationship Id="rId34" Type="http://schemas.openxmlformats.org/officeDocument/2006/relationships/image" Target="../media/image130.png"/><Relationship Id="rId42" Type="http://schemas.openxmlformats.org/officeDocument/2006/relationships/image" Target="../media/image138.png"/><Relationship Id="rId47" Type="http://schemas.openxmlformats.org/officeDocument/2006/relationships/image" Target="../media/image143.png"/><Relationship Id="rId50" Type="http://schemas.microsoft.com/office/2007/relationships/hdphoto" Target="../media/hdphoto7.wdp"/><Relationship Id="rId55" Type="http://schemas.openxmlformats.org/officeDocument/2006/relationships/image" Target="../media/image148.png"/><Relationship Id="rId63" Type="http://schemas.openxmlformats.org/officeDocument/2006/relationships/image" Target="../media/image154.png"/><Relationship Id="rId7" Type="http://schemas.openxmlformats.org/officeDocument/2006/relationships/image" Target="../media/image106.png"/><Relationship Id="rId2" Type="http://schemas.openxmlformats.org/officeDocument/2006/relationships/image" Target="../media/image102.png"/><Relationship Id="rId16" Type="http://schemas.openxmlformats.org/officeDocument/2006/relationships/image" Target="../media/image113.png"/><Relationship Id="rId20" Type="http://schemas.openxmlformats.org/officeDocument/2006/relationships/image" Target="../media/image116.png"/><Relationship Id="rId29" Type="http://schemas.openxmlformats.org/officeDocument/2006/relationships/image" Target="../media/image125.png"/><Relationship Id="rId41" Type="http://schemas.openxmlformats.org/officeDocument/2006/relationships/image" Target="../media/image137.jpeg"/><Relationship Id="rId54" Type="http://schemas.openxmlformats.org/officeDocument/2006/relationships/image" Target="../media/image147.png"/><Relationship Id="rId62" Type="http://schemas.openxmlformats.org/officeDocument/2006/relationships/image" Target="../media/image153.jpg"/><Relationship Id="rId1" Type="http://schemas.openxmlformats.org/officeDocument/2006/relationships/slideMaster" Target="../slideMasters/slideMaster2.xml"/><Relationship Id="rId6" Type="http://schemas.openxmlformats.org/officeDocument/2006/relationships/image" Target="../media/image105.png"/><Relationship Id="rId11" Type="http://schemas.openxmlformats.org/officeDocument/2006/relationships/image" Target="../media/image109.png"/><Relationship Id="rId24" Type="http://schemas.openxmlformats.org/officeDocument/2006/relationships/image" Target="../media/image120.png"/><Relationship Id="rId32" Type="http://schemas.openxmlformats.org/officeDocument/2006/relationships/image" Target="../media/image128.png"/><Relationship Id="rId37" Type="http://schemas.openxmlformats.org/officeDocument/2006/relationships/image" Target="../media/image133.png"/><Relationship Id="rId40" Type="http://schemas.openxmlformats.org/officeDocument/2006/relationships/image" Target="../media/image136.jpeg"/><Relationship Id="rId45" Type="http://schemas.openxmlformats.org/officeDocument/2006/relationships/image" Target="../media/image141.svg"/><Relationship Id="rId53" Type="http://schemas.microsoft.com/office/2007/relationships/hdphoto" Target="../media/hdphoto8.wdp"/><Relationship Id="rId58" Type="http://schemas.openxmlformats.org/officeDocument/2006/relationships/image" Target="../media/image151.png"/><Relationship Id="rId66" Type="http://schemas.microsoft.com/office/2007/relationships/hdphoto" Target="../media/hdphoto11.wdp"/><Relationship Id="rId5" Type="http://schemas.openxmlformats.org/officeDocument/2006/relationships/image" Target="../media/image104.jpg"/><Relationship Id="rId15" Type="http://schemas.openxmlformats.org/officeDocument/2006/relationships/image" Target="../media/image112.jpeg"/><Relationship Id="rId23" Type="http://schemas.openxmlformats.org/officeDocument/2006/relationships/image" Target="../media/image119.png"/><Relationship Id="rId28" Type="http://schemas.openxmlformats.org/officeDocument/2006/relationships/image" Target="../media/image124.png"/><Relationship Id="rId36" Type="http://schemas.openxmlformats.org/officeDocument/2006/relationships/image" Target="../media/image132.png"/><Relationship Id="rId49" Type="http://schemas.openxmlformats.org/officeDocument/2006/relationships/image" Target="../media/image144.png"/><Relationship Id="rId57" Type="http://schemas.openxmlformats.org/officeDocument/2006/relationships/image" Target="../media/image150.png"/><Relationship Id="rId61" Type="http://schemas.microsoft.com/office/2007/relationships/hdphoto" Target="../media/hdphoto10.wdp"/><Relationship Id="rId10" Type="http://schemas.openxmlformats.org/officeDocument/2006/relationships/image" Target="../media/image108.png"/><Relationship Id="rId19" Type="http://schemas.microsoft.com/office/2007/relationships/hdphoto" Target="../media/hdphoto5.wdp"/><Relationship Id="rId31" Type="http://schemas.openxmlformats.org/officeDocument/2006/relationships/image" Target="../media/image127.png"/><Relationship Id="rId44" Type="http://schemas.openxmlformats.org/officeDocument/2006/relationships/image" Target="../media/image140.png"/><Relationship Id="rId52" Type="http://schemas.openxmlformats.org/officeDocument/2006/relationships/image" Target="../media/image146.png"/><Relationship Id="rId60" Type="http://schemas.openxmlformats.org/officeDocument/2006/relationships/image" Target="../media/image152.png"/><Relationship Id="rId65" Type="http://schemas.openxmlformats.org/officeDocument/2006/relationships/image" Target="../media/image156.png"/><Relationship Id="rId4" Type="http://schemas.openxmlformats.org/officeDocument/2006/relationships/image" Target="../media/image103.png"/><Relationship Id="rId9" Type="http://schemas.microsoft.com/office/2007/relationships/hdphoto" Target="../media/hdphoto3.wdp"/><Relationship Id="rId14" Type="http://schemas.microsoft.com/office/2007/relationships/hdphoto" Target="../media/hdphoto4.wdp"/><Relationship Id="rId22" Type="http://schemas.openxmlformats.org/officeDocument/2006/relationships/image" Target="../media/image118.png"/><Relationship Id="rId27" Type="http://schemas.openxmlformats.org/officeDocument/2006/relationships/image" Target="../media/image123.png"/><Relationship Id="rId30" Type="http://schemas.openxmlformats.org/officeDocument/2006/relationships/image" Target="../media/image126.png"/><Relationship Id="rId35" Type="http://schemas.openxmlformats.org/officeDocument/2006/relationships/image" Target="../media/image131.svg"/><Relationship Id="rId43" Type="http://schemas.openxmlformats.org/officeDocument/2006/relationships/image" Target="../media/image139.jpeg"/><Relationship Id="rId48" Type="http://schemas.microsoft.com/office/2007/relationships/hdphoto" Target="../media/hdphoto6.wdp"/><Relationship Id="rId56" Type="http://schemas.openxmlformats.org/officeDocument/2006/relationships/image" Target="../media/image149.svg"/><Relationship Id="rId64" Type="http://schemas.openxmlformats.org/officeDocument/2006/relationships/image" Target="../media/image155.png"/><Relationship Id="rId8" Type="http://schemas.openxmlformats.org/officeDocument/2006/relationships/image" Target="../media/image107.png"/><Relationship Id="rId51" Type="http://schemas.openxmlformats.org/officeDocument/2006/relationships/image" Target="../media/image145.png"/><Relationship Id="rId3" Type="http://schemas.microsoft.com/office/2007/relationships/hdphoto" Target="../media/hdphoto2.wdp"/><Relationship Id="rId12" Type="http://schemas.openxmlformats.org/officeDocument/2006/relationships/image" Target="../media/image110.jpg"/><Relationship Id="rId17" Type="http://schemas.openxmlformats.org/officeDocument/2006/relationships/image" Target="../media/image114.svg"/><Relationship Id="rId25" Type="http://schemas.openxmlformats.org/officeDocument/2006/relationships/image" Target="../media/image121.jpeg"/><Relationship Id="rId33" Type="http://schemas.openxmlformats.org/officeDocument/2006/relationships/image" Target="../media/image129.png"/><Relationship Id="rId38" Type="http://schemas.openxmlformats.org/officeDocument/2006/relationships/image" Target="../media/image134.png"/><Relationship Id="rId46" Type="http://schemas.openxmlformats.org/officeDocument/2006/relationships/image" Target="../media/image142.png"/><Relationship Id="rId59" Type="http://schemas.microsoft.com/office/2007/relationships/hdphoto" Target="../media/hdphoto9.wdp"/></Relationships>
</file>

<file path=ppt/slideLayouts/_rels/slideLayout8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7.png"/><Relationship Id="rId7" Type="http://schemas.openxmlformats.org/officeDocument/2006/relationships/image" Target="../media/image71.png"/><Relationship Id="rId12" Type="http://schemas.openxmlformats.org/officeDocument/2006/relationships/image" Target="../media/image15.png"/><Relationship Id="rId2" Type="http://schemas.openxmlformats.org/officeDocument/2006/relationships/image" Target="../media/image94.png"/><Relationship Id="rId1" Type="http://schemas.openxmlformats.org/officeDocument/2006/relationships/slideMaster" Target="../slideMasters/slideMaster2.xml"/><Relationship Id="rId6" Type="http://schemas.openxmlformats.org/officeDocument/2006/relationships/image" Target="../media/image96.png"/><Relationship Id="rId11" Type="http://schemas.openxmlformats.org/officeDocument/2006/relationships/image" Target="../media/image159.jpg"/><Relationship Id="rId5" Type="http://schemas.openxmlformats.org/officeDocument/2006/relationships/image" Target="../media/image158.png"/><Relationship Id="rId10" Type="http://schemas.openxmlformats.org/officeDocument/2006/relationships/image" Target="../media/image63.png"/><Relationship Id="rId4" Type="http://schemas.openxmlformats.org/officeDocument/2006/relationships/image" Target="../media/image157.png"/><Relationship Id="rId9" Type="http://schemas.openxmlformats.org/officeDocument/2006/relationships/image" Target="../media/image42.png"/></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1.png"/><Relationship Id="rId1" Type="http://schemas.openxmlformats.org/officeDocument/2006/relationships/slideMaster" Target="../slideMasters/slideMaster2.xml"/><Relationship Id="rId5" Type="http://schemas.openxmlformats.org/officeDocument/2006/relationships/image" Target="../media/image92.png"/><Relationship Id="rId4" Type="http://schemas.openxmlformats.org/officeDocument/2006/relationships/image" Target="../media/image160.png"/></Relationships>
</file>

<file path=ppt/slideLayouts/_rels/slideLayout88.xml.rels><?xml version="1.0" encoding="UTF-8" standalone="yes"?>
<Relationships xmlns="http://schemas.openxmlformats.org/package/2006/relationships"><Relationship Id="rId8" Type="http://schemas.openxmlformats.org/officeDocument/2006/relationships/image" Target="../media/image66.png"/><Relationship Id="rId13" Type="http://schemas.openxmlformats.org/officeDocument/2006/relationships/image" Target="../media/image75.png"/><Relationship Id="rId3" Type="http://schemas.openxmlformats.org/officeDocument/2006/relationships/image" Target="../media/image63.png"/><Relationship Id="rId7" Type="http://schemas.openxmlformats.org/officeDocument/2006/relationships/image" Target="../media/image165.png"/><Relationship Id="rId12" Type="http://schemas.openxmlformats.org/officeDocument/2006/relationships/image" Target="../media/image17.png"/><Relationship Id="rId17" Type="http://schemas.openxmlformats.org/officeDocument/2006/relationships/image" Target="../media/image168.png"/><Relationship Id="rId2" Type="http://schemas.openxmlformats.org/officeDocument/2006/relationships/image" Target="../media/image161.png"/><Relationship Id="rId16" Type="http://schemas.openxmlformats.org/officeDocument/2006/relationships/image" Target="../media/image159.jpg"/><Relationship Id="rId1" Type="http://schemas.openxmlformats.org/officeDocument/2006/relationships/slideMaster" Target="../slideMasters/slideMaster2.xml"/><Relationship Id="rId6" Type="http://schemas.openxmlformats.org/officeDocument/2006/relationships/image" Target="../media/image164.png"/><Relationship Id="rId11" Type="http://schemas.openxmlformats.org/officeDocument/2006/relationships/image" Target="../media/image72.png"/><Relationship Id="rId5" Type="http://schemas.openxmlformats.org/officeDocument/2006/relationships/image" Target="../media/image163.png"/><Relationship Id="rId15" Type="http://schemas.openxmlformats.org/officeDocument/2006/relationships/image" Target="../media/image70.png"/><Relationship Id="rId10" Type="http://schemas.openxmlformats.org/officeDocument/2006/relationships/image" Target="../media/image167.png"/><Relationship Id="rId4" Type="http://schemas.openxmlformats.org/officeDocument/2006/relationships/image" Target="../media/image162.png"/><Relationship Id="rId9" Type="http://schemas.openxmlformats.org/officeDocument/2006/relationships/image" Target="../media/image166.png"/><Relationship Id="rId14" Type="http://schemas.openxmlformats.org/officeDocument/2006/relationships/image" Target="../media/image68.png"/></Relationships>
</file>

<file path=ppt/slideLayouts/_rels/slideLayout89.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image" Target="../media/image67.png"/><Relationship Id="rId7" Type="http://schemas.openxmlformats.org/officeDocument/2006/relationships/image" Target="../media/image97.png"/><Relationship Id="rId2" Type="http://schemas.openxmlformats.org/officeDocument/2006/relationships/image" Target="../media/image64.png"/><Relationship Id="rId1" Type="http://schemas.openxmlformats.org/officeDocument/2006/relationships/slideMaster" Target="../slideMasters/slideMaster2.xml"/><Relationship Id="rId6" Type="http://schemas.openxmlformats.org/officeDocument/2006/relationships/image" Target="../media/image159.jpg"/><Relationship Id="rId5" Type="http://schemas.openxmlformats.org/officeDocument/2006/relationships/image" Target="../media/image63.png"/><Relationship Id="rId4" Type="http://schemas.openxmlformats.org/officeDocument/2006/relationships/image" Target="../media/image96.png"/><Relationship Id="rId9" Type="http://schemas.openxmlformats.org/officeDocument/2006/relationships/image" Target="../media/image9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8.png"/></Relationships>
</file>

<file path=ppt/slideLayouts/_rels/slideLayout90.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65.png"/><Relationship Id="rId7" Type="http://schemas.openxmlformats.org/officeDocument/2006/relationships/image" Target="../media/image42.png"/><Relationship Id="rId2" Type="http://schemas.openxmlformats.org/officeDocument/2006/relationships/image" Target="../media/image94.png"/><Relationship Id="rId1" Type="http://schemas.openxmlformats.org/officeDocument/2006/relationships/slideMaster" Target="../slideMasters/slideMaster2.xml"/><Relationship Id="rId6" Type="http://schemas.openxmlformats.org/officeDocument/2006/relationships/image" Target="../media/image169.png"/><Relationship Id="rId5" Type="http://schemas.openxmlformats.org/officeDocument/2006/relationships/image" Target="../media/image71.png"/><Relationship Id="rId10" Type="http://schemas.openxmlformats.org/officeDocument/2006/relationships/image" Target="../media/image159.jpg"/><Relationship Id="rId4" Type="http://schemas.openxmlformats.org/officeDocument/2006/relationships/image" Target="../media/image69.png"/><Relationship Id="rId9" Type="http://schemas.openxmlformats.org/officeDocument/2006/relationships/image" Target="../media/image170.pn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6.png"/><Relationship Id="rId1" Type="http://schemas.openxmlformats.org/officeDocument/2006/relationships/slideMaster" Target="../slideMasters/slideMaster2.xml"/><Relationship Id="rId4" Type="http://schemas.openxmlformats.org/officeDocument/2006/relationships/image" Target="../media/image159.jpg"/></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72.png"/><Relationship Id="rId2" Type="http://schemas.openxmlformats.org/officeDocument/2006/relationships/image" Target="../media/image171.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image" Target="../media/image79.png"/><Relationship Id="rId7" Type="http://schemas.openxmlformats.org/officeDocument/2006/relationships/image" Target="../media/image82.png"/><Relationship Id="rId2" Type="http://schemas.openxmlformats.org/officeDocument/2006/relationships/image" Target="../media/image78.png"/><Relationship Id="rId1" Type="http://schemas.openxmlformats.org/officeDocument/2006/relationships/slideMaster" Target="../slideMasters/slideMaster2.xml"/><Relationship Id="rId6" Type="http://schemas.openxmlformats.org/officeDocument/2006/relationships/image" Target="../media/image38.png"/><Relationship Id="rId11" Type="http://schemas.openxmlformats.org/officeDocument/2006/relationships/image" Target="../media/image174.png"/><Relationship Id="rId5" Type="http://schemas.openxmlformats.org/officeDocument/2006/relationships/image" Target="../media/image81.png"/><Relationship Id="rId10" Type="http://schemas.openxmlformats.org/officeDocument/2006/relationships/image" Target="../media/image173.png"/><Relationship Id="rId4" Type="http://schemas.openxmlformats.org/officeDocument/2006/relationships/image" Target="../media/image80.png"/><Relationship Id="rId9"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17" name="Rectangle 1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itle 1"/>
          <p:cNvSpPr>
            <a:spLocks noGrp="1"/>
          </p:cNvSpPr>
          <p:nvPr>
            <p:ph type="title"/>
          </p:nvPr>
        </p:nvSpPr>
        <p:spPr>
          <a:xfrm>
            <a:off x="831850" y="3646446"/>
            <a:ext cx="10515600" cy="1241441"/>
          </a:xfrm>
        </p:spPr>
        <p:txBody>
          <a:bodyPr anchor="b"/>
          <a:lstStyle>
            <a:lvl1pPr>
              <a:defRPr sz="6000">
                <a:solidFill>
                  <a:schemeClr val="bg1"/>
                </a:solidFill>
              </a:defRPr>
            </a:lvl1pPr>
          </a:lstStyle>
          <a:p>
            <a:r>
              <a:rPr lang="en-US"/>
              <a:t>Click to edit Master title style</a:t>
            </a:r>
            <a:endParaRPr lang="en-GB" dirty="0"/>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1276" y="2146258"/>
            <a:ext cx="2300779" cy="146446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3305" y="2146259"/>
            <a:ext cx="2565564" cy="1464463"/>
          </a:xfrm>
          <a:prstGeom prst="rect">
            <a:avLst/>
          </a:prstGeom>
        </p:spPr>
      </p:pic>
      <p:pic>
        <p:nvPicPr>
          <p:cNvPr id="9" name="Picture 8" descr="A close up of a logo&#10;&#10;Description generated with high confidence">
            <a:extLst>
              <a:ext uri="{FF2B5EF4-FFF2-40B4-BE49-F238E27FC236}">
                <a16:creationId xmlns:a16="http://schemas.microsoft.com/office/drawing/2014/main" id="{41A9ECDF-332B-42AC-98F5-9907EF11CC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6203" y="5140712"/>
            <a:ext cx="5584987" cy="1233783"/>
          </a:xfrm>
          <a:prstGeom prst="rect">
            <a:avLst/>
          </a:prstGeom>
        </p:spPr>
      </p:pic>
    </p:spTree>
    <p:extLst>
      <p:ext uri="{BB962C8B-B14F-4D97-AF65-F5344CB8AC3E}">
        <p14:creationId xmlns:p14="http://schemas.microsoft.com/office/powerpoint/2010/main" val="2831257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Katy Webb">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Katy Webb</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Director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377" y="1329246"/>
            <a:ext cx="2803774" cy="5528754"/>
          </a:xfrm>
          <a:prstGeom prst="rect">
            <a:avLst/>
          </a:prstGeom>
        </p:spPr>
      </p:pic>
    </p:spTree>
    <p:extLst>
      <p:ext uri="{BB962C8B-B14F-4D97-AF65-F5344CB8AC3E}">
        <p14:creationId xmlns:p14="http://schemas.microsoft.com/office/powerpoint/2010/main" val="853733233"/>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Contact">
    <p:spTree>
      <p:nvGrpSpPr>
        <p:cNvPr id="1" name=""/>
        <p:cNvGrpSpPr/>
        <p:nvPr/>
      </p:nvGrpSpPr>
      <p:grpSpPr>
        <a:xfrm>
          <a:off x="0" y="0"/>
          <a:ext cx="0" cy="0"/>
          <a:chOff x="0" y="0"/>
          <a:chExt cx="0" cy="0"/>
        </a:xfrm>
      </p:grpSpPr>
      <p:pic>
        <p:nvPicPr>
          <p:cNvPr id="15" name="Picture 14"/>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sp>
        <p:nvSpPr>
          <p:cNvPr id="26" name="TextBox 25"/>
          <p:cNvSpPr txBox="1"/>
          <p:nvPr/>
        </p:nvSpPr>
        <p:spPr>
          <a:xfrm>
            <a:off x="2060979" y="1170679"/>
            <a:ext cx="2505814" cy="369332"/>
          </a:xfrm>
          <a:prstGeom prst="rect">
            <a:avLst/>
          </a:prstGeom>
          <a:noFill/>
        </p:spPr>
        <p:txBody>
          <a:bodyPr wrap="none" rtlCol="0">
            <a:spAutoFit/>
          </a:bodyPr>
          <a:lstStyle/>
          <a:p>
            <a:r>
              <a:rPr lang="en-GB" sz="1800" dirty="0">
                <a:latin typeface="Segoe UI Light" pitchFamily="34" charset="0"/>
              </a:rPr>
              <a:t>sales@blackmarble.com</a:t>
            </a:r>
          </a:p>
        </p:txBody>
      </p:sp>
      <p:sp>
        <p:nvSpPr>
          <p:cNvPr id="27" name="TextBox 26"/>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8" name="TextBox 27"/>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9" name="TextBox 28"/>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30" name="TextBox 29"/>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1" name="Picture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sp>
        <p:nvSpPr>
          <p:cNvPr id="35" name="Oval 34"/>
          <p:cNvSpPr/>
          <p:nvPr/>
        </p:nvSpPr>
        <p:spPr>
          <a:xfrm>
            <a:off x="1060442" y="971533"/>
            <a:ext cx="778780" cy="778778"/>
          </a:xfrm>
          <a:prstGeom prst="ellipse">
            <a:avLst/>
          </a:prstGeom>
          <a:solidFill>
            <a:srgbClr val="293A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6" name="Group 35"/>
          <p:cNvGrpSpPr/>
          <p:nvPr/>
        </p:nvGrpSpPr>
        <p:grpSpPr>
          <a:xfrm>
            <a:off x="1209969" y="1208659"/>
            <a:ext cx="486359" cy="306635"/>
            <a:chOff x="1197690" y="1202458"/>
            <a:chExt cx="486359" cy="306635"/>
          </a:xfrm>
        </p:grpSpPr>
        <p:sp>
          <p:nvSpPr>
            <p:cNvPr id="37" name="Isosceles Triangle 36"/>
            <p:cNvSpPr/>
            <p:nvPr userDrawn="1"/>
          </p:nvSpPr>
          <p:spPr>
            <a:xfrm rot="10800000">
              <a:off x="1197690" y="1202458"/>
              <a:ext cx="486357" cy="136458"/>
            </a:xfrm>
            <a:prstGeom prst="triangle">
              <a:avLst>
                <a:gd name="adj" fmla="val 4927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Freeform 23"/>
            <p:cNvSpPr/>
            <p:nvPr userDrawn="1"/>
          </p:nvSpPr>
          <p:spPr>
            <a:xfrm>
              <a:off x="1197694" y="1241944"/>
              <a:ext cx="486355" cy="267149"/>
            </a:xfrm>
            <a:custGeom>
              <a:avLst/>
              <a:gdLst>
                <a:gd name="connsiteX0" fmla="*/ 3891 w 933855"/>
                <a:gd name="connsiteY0" fmla="*/ 15564 h 447472"/>
                <a:gd name="connsiteX1" fmla="*/ 470818 w 933855"/>
                <a:gd name="connsiteY1" fmla="*/ 256810 h 447472"/>
                <a:gd name="connsiteX2" fmla="*/ 933855 w 933855"/>
                <a:gd name="connsiteY2" fmla="*/ 0 h 447472"/>
                <a:gd name="connsiteX3" fmla="*/ 933855 w 933855"/>
                <a:gd name="connsiteY3" fmla="*/ 443581 h 447472"/>
                <a:gd name="connsiteX4" fmla="*/ 0 w 933855"/>
                <a:gd name="connsiteY4" fmla="*/ 447472 h 447472"/>
                <a:gd name="connsiteX5" fmla="*/ 3891 w 933855"/>
                <a:gd name="connsiteY5" fmla="*/ 15564 h 4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855" h="447472">
                  <a:moveTo>
                    <a:pt x="3891" y="15564"/>
                  </a:moveTo>
                  <a:lnTo>
                    <a:pt x="470818" y="256810"/>
                  </a:lnTo>
                  <a:lnTo>
                    <a:pt x="933855" y="0"/>
                  </a:lnTo>
                  <a:lnTo>
                    <a:pt x="933855" y="443581"/>
                  </a:lnTo>
                  <a:lnTo>
                    <a:pt x="0" y="447472"/>
                  </a:lnTo>
                  <a:lnTo>
                    <a:pt x="3891" y="155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26796453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blank" preserve="1">
  <p:cSld name="Blog Contact">
    <p:spTree>
      <p:nvGrpSpPr>
        <p:cNvPr id="1" name=""/>
        <p:cNvGrpSpPr/>
        <p:nvPr/>
      </p:nvGrpSpPr>
      <p:grpSpPr>
        <a:xfrm>
          <a:off x="0" y="0"/>
          <a:ext cx="0" cy="0"/>
          <a:chOff x="0" y="0"/>
          <a:chExt cx="0" cy="0"/>
        </a:xfrm>
      </p:grpSpPr>
      <p:sp>
        <p:nvSpPr>
          <p:cNvPr id="18" name="TextBox 17"/>
          <p:cNvSpPr txBox="1"/>
          <p:nvPr/>
        </p:nvSpPr>
        <p:spPr>
          <a:xfrm>
            <a:off x="2060979" y="1170679"/>
            <a:ext cx="2496196" cy="369332"/>
          </a:xfrm>
          <a:prstGeom prst="rect">
            <a:avLst/>
          </a:prstGeom>
          <a:noFill/>
        </p:spPr>
        <p:txBody>
          <a:bodyPr wrap="none" rtlCol="0">
            <a:spAutoFit/>
          </a:bodyPr>
          <a:lstStyle/>
          <a:p>
            <a:r>
              <a:rPr lang="en-GB" sz="1800" dirty="0">
                <a:latin typeface="Segoe UI Light" pitchFamily="34" charset="0"/>
              </a:rPr>
              <a:t>blogs.blackmarble.co.uk</a:t>
            </a:r>
          </a:p>
        </p:txBody>
      </p:sp>
      <p:sp>
        <p:nvSpPr>
          <p:cNvPr id="19" name="TextBox 18"/>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0" name="TextBox 19"/>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1" name="TextBox 20"/>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22" name="TextBox 21"/>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pic>
        <p:nvPicPr>
          <p:cNvPr id="15" name="Picture 14"/>
          <p:cNvPicPr/>
          <p:nvPr/>
        </p:nvPicPr>
        <p:blipFill>
          <a:blip r:embed="rId6">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2" name="Picture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8756" y="909046"/>
            <a:ext cx="770466" cy="841265"/>
          </a:xfrm>
          <a:prstGeom prst="rect">
            <a:avLst/>
          </a:prstGeom>
        </p:spPr>
      </p:pic>
    </p:spTree>
    <p:extLst>
      <p:ext uri="{BB962C8B-B14F-4D97-AF65-F5344CB8AC3E}">
        <p14:creationId xmlns:p14="http://schemas.microsoft.com/office/powerpoint/2010/main" val="187762254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We are hiring!">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862" y="881972"/>
            <a:ext cx="5029450" cy="4978501"/>
          </a:xfrm>
          <a:prstGeom prst="rect">
            <a:avLst/>
          </a:prstGeom>
        </p:spPr>
      </p:pic>
      <p:sp>
        <p:nvSpPr>
          <p:cNvPr id="16" name="Title 1"/>
          <p:cNvSpPr>
            <a:spLocks noGrp="1"/>
          </p:cNvSpPr>
          <p:nvPr>
            <p:ph type="title" hasCustomPrompt="1"/>
          </p:nvPr>
        </p:nvSpPr>
        <p:spPr>
          <a:xfrm>
            <a:off x="5960225" y="881972"/>
            <a:ext cx="5618018" cy="1325563"/>
          </a:xfrm>
        </p:spPr>
        <p:txBody>
          <a:bodyPr/>
          <a:lstStyle>
            <a:lvl1pPr>
              <a:defRPr/>
            </a:lvl1pPr>
          </a:lstStyle>
          <a:p>
            <a:r>
              <a:rPr lang="en-US" dirty="0"/>
              <a:t>We are recruiting!</a:t>
            </a:r>
            <a:endParaRPr lang="en-GB" dirty="0"/>
          </a:p>
        </p:txBody>
      </p:sp>
      <p:sp>
        <p:nvSpPr>
          <p:cNvPr id="23" name="TextBox 22"/>
          <p:cNvSpPr txBox="1"/>
          <p:nvPr/>
        </p:nvSpPr>
        <p:spPr>
          <a:xfrm>
            <a:off x="5960225" y="2162990"/>
            <a:ext cx="5760720" cy="2308324"/>
          </a:xfrm>
          <a:prstGeom prst="rect">
            <a:avLst/>
          </a:prstGeom>
          <a:noFill/>
        </p:spPr>
        <p:txBody>
          <a:bodyPr wrap="square" rtlCol="0">
            <a:spAutoFit/>
          </a:bodyPr>
          <a:lstStyle/>
          <a:p>
            <a:r>
              <a:rPr lang="en-GB" sz="2600" i="0" u="none" strike="noStrike" kern="1200" dirty="0">
                <a:solidFill>
                  <a:srgbClr val="3C3C3B"/>
                </a:solidFill>
                <a:effectLst/>
                <a:latin typeface="+mn-lt"/>
                <a:ea typeface="+mn-ea"/>
                <a:cs typeface="+mn-cs"/>
              </a:rPr>
              <a:t>Interested in a career at Black Marble?</a:t>
            </a:r>
          </a:p>
          <a:p>
            <a:endParaRPr lang="en-GB" sz="2600" i="0" u="none" strike="noStrike" kern="1200" dirty="0">
              <a:solidFill>
                <a:srgbClr val="3C3C3B"/>
              </a:solidFill>
              <a:effectLst/>
              <a:latin typeface="+mn-lt"/>
              <a:ea typeface="+mn-ea"/>
              <a:cs typeface="+mn-cs"/>
            </a:endParaRPr>
          </a:p>
          <a:p>
            <a:r>
              <a:rPr lang="en-GB" sz="2600" i="0" u="none" strike="noStrike" kern="1200" dirty="0">
                <a:solidFill>
                  <a:srgbClr val="3C3C3B"/>
                </a:solidFill>
                <a:effectLst/>
                <a:latin typeface="+mn-lt"/>
                <a:ea typeface="+mn-ea"/>
                <a:cs typeface="+mn-cs"/>
              </a:rPr>
              <a:t>Do you thrive on a challenge?</a:t>
            </a:r>
          </a:p>
          <a:p>
            <a:endParaRPr lang="en-GB" sz="2600" i="0" u="none" strike="noStrike" kern="1200" dirty="0">
              <a:solidFill>
                <a:srgbClr val="3C3C3B"/>
              </a:solidFill>
              <a:effectLst/>
              <a:latin typeface="+mn-lt"/>
              <a:ea typeface="+mn-ea"/>
              <a:cs typeface="+mn-cs"/>
            </a:endParaRPr>
          </a:p>
          <a:p>
            <a:r>
              <a:rPr lang="en-GB" sz="2000" i="0" u="none" strike="noStrike" kern="1200" dirty="0">
                <a:solidFill>
                  <a:srgbClr val="3C3C3B"/>
                </a:solidFill>
                <a:effectLst/>
                <a:latin typeface="+mn-lt"/>
                <a:ea typeface="+mn-ea"/>
                <a:cs typeface="+mn-cs"/>
              </a:rPr>
              <a:t>If you think you could add value to our team; please email your CV and a covering letter to:</a:t>
            </a:r>
            <a:endParaRPr lang="en-GB" sz="2000" dirty="0">
              <a:solidFill>
                <a:srgbClr val="3C3C3B"/>
              </a:solidFill>
            </a:endParaRPr>
          </a:p>
        </p:txBody>
      </p:sp>
      <p:sp>
        <p:nvSpPr>
          <p:cNvPr id="26" name="TextBox 25"/>
          <p:cNvSpPr txBox="1"/>
          <p:nvPr/>
        </p:nvSpPr>
        <p:spPr>
          <a:xfrm>
            <a:off x="6633090" y="4971053"/>
            <a:ext cx="2247731" cy="369332"/>
          </a:xfrm>
          <a:prstGeom prst="rect">
            <a:avLst/>
          </a:prstGeom>
          <a:noFill/>
        </p:spPr>
        <p:txBody>
          <a:bodyPr wrap="none" rtlCol="0">
            <a:spAutoFit/>
          </a:bodyPr>
          <a:lstStyle/>
          <a:p>
            <a:r>
              <a:rPr lang="en-GB" sz="1800" dirty="0">
                <a:latin typeface="Segoe UI Light" pitchFamily="34" charset="0"/>
              </a:rPr>
              <a:t>hr@blackmarble.com</a:t>
            </a:r>
          </a:p>
        </p:txBody>
      </p:sp>
      <p:sp>
        <p:nvSpPr>
          <p:cNvPr id="27" name="Oval 26"/>
          <p:cNvSpPr/>
          <p:nvPr/>
        </p:nvSpPr>
        <p:spPr>
          <a:xfrm>
            <a:off x="6056390" y="4887622"/>
            <a:ext cx="552228" cy="552226"/>
          </a:xfrm>
          <a:prstGeom prst="ellipse">
            <a:avLst/>
          </a:prstGeom>
          <a:solidFill>
            <a:srgbClr val="293A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8" name="Group 27"/>
          <p:cNvGrpSpPr/>
          <p:nvPr/>
        </p:nvGrpSpPr>
        <p:grpSpPr>
          <a:xfrm>
            <a:off x="6172304" y="5054183"/>
            <a:ext cx="344874" cy="217432"/>
            <a:chOff x="1197690" y="1202458"/>
            <a:chExt cx="486359" cy="306635"/>
          </a:xfrm>
        </p:grpSpPr>
        <p:sp>
          <p:nvSpPr>
            <p:cNvPr id="29" name="Isosceles Triangle 28"/>
            <p:cNvSpPr/>
            <p:nvPr userDrawn="1"/>
          </p:nvSpPr>
          <p:spPr>
            <a:xfrm rot="10800000">
              <a:off x="1197690" y="1202458"/>
              <a:ext cx="486357" cy="136458"/>
            </a:xfrm>
            <a:prstGeom prst="triangle">
              <a:avLst>
                <a:gd name="adj" fmla="val 4927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Freeform 23"/>
            <p:cNvSpPr/>
            <p:nvPr userDrawn="1"/>
          </p:nvSpPr>
          <p:spPr>
            <a:xfrm>
              <a:off x="1197694" y="1241944"/>
              <a:ext cx="486355" cy="267149"/>
            </a:xfrm>
            <a:custGeom>
              <a:avLst/>
              <a:gdLst>
                <a:gd name="connsiteX0" fmla="*/ 3891 w 933855"/>
                <a:gd name="connsiteY0" fmla="*/ 15564 h 447472"/>
                <a:gd name="connsiteX1" fmla="*/ 470818 w 933855"/>
                <a:gd name="connsiteY1" fmla="*/ 256810 h 447472"/>
                <a:gd name="connsiteX2" fmla="*/ 933855 w 933855"/>
                <a:gd name="connsiteY2" fmla="*/ 0 h 447472"/>
                <a:gd name="connsiteX3" fmla="*/ 933855 w 933855"/>
                <a:gd name="connsiteY3" fmla="*/ 443581 h 447472"/>
                <a:gd name="connsiteX4" fmla="*/ 0 w 933855"/>
                <a:gd name="connsiteY4" fmla="*/ 447472 h 447472"/>
                <a:gd name="connsiteX5" fmla="*/ 3891 w 933855"/>
                <a:gd name="connsiteY5" fmla="*/ 15564 h 4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855" h="447472">
                  <a:moveTo>
                    <a:pt x="3891" y="15564"/>
                  </a:moveTo>
                  <a:lnTo>
                    <a:pt x="470818" y="256810"/>
                  </a:lnTo>
                  <a:lnTo>
                    <a:pt x="933855" y="0"/>
                  </a:lnTo>
                  <a:lnTo>
                    <a:pt x="933855" y="443581"/>
                  </a:lnTo>
                  <a:lnTo>
                    <a:pt x="0" y="447472"/>
                  </a:lnTo>
                  <a:lnTo>
                    <a:pt x="3891" y="155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13638757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2629479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91698747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91430836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53298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isa Hancock">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tuServ_Lisa</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Lisa Hancock</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tuServ Business Development Director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377" y="1329246"/>
            <a:ext cx="2803774" cy="5528753"/>
          </a:xfrm>
          <a:prstGeom prst="rect">
            <a:avLst/>
          </a:prstGeom>
        </p:spPr>
      </p:pic>
    </p:spTree>
    <p:extLst>
      <p:ext uri="{BB962C8B-B14F-4D97-AF65-F5344CB8AC3E}">
        <p14:creationId xmlns:p14="http://schemas.microsoft.com/office/powerpoint/2010/main" val="1459450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annah Ackroy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Hannah </a:t>
            </a:r>
            <a:r>
              <a:rPr lang="en-GB" sz="6000" dirty="0" err="1">
                <a:solidFill>
                  <a:schemeClr val="bg1"/>
                </a:solidFill>
                <a:latin typeface="+mj-lt"/>
              </a:rPr>
              <a:t>Ackroyd</a:t>
            </a:r>
            <a:endParaRPr lang="en-GB" sz="6000" dirty="0">
              <a:solidFill>
                <a:schemeClr val="bg1"/>
              </a:solidFill>
              <a:latin typeface="+mj-lt"/>
            </a:endParaRP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92" y="1565021"/>
            <a:ext cx="1943498" cy="5038699"/>
          </a:xfrm>
          <a:prstGeom prst="rect">
            <a:avLst/>
          </a:prstGeom>
        </p:spPr>
      </p:pic>
    </p:spTree>
    <p:extLst>
      <p:ext uri="{BB962C8B-B14F-4D97-AF65-F5344CB8AC3E}">
        <p14:creationId xmlns:p14="http://schemas.microsoft.com/office/powerpoint/2010/main" val="3784291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dy Daws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554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@W4050</a:t>
            </a:r>
          </a:p>
        </p:txBody>
      </p:sp>
      <p:sp>
        <p:nvSpPr>
          <p:cNvPr id="18" name="TextBox 17"/>
          <p:cNvSpPr txBox="1"/>
          <p:nvPr/>
        </p:nvSpPr>
        <p:spPr>
          <a:xfrm>
            <a:off x="5513777" y="3575070"/>
            <a:ext cx="3364106"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adawson</a:t>
            </a:r>
            <a:endParaRPr lang="en-GB" sz="1400" dirty="0">
              <a:solidFill>
                <a:schemeClr val="bg1"/>
              </a:solidFill>
            </a:endParaRPr>
          </a:p>
        </p:txBody>
      </p:sp>
      <p:sp>
        <p:nvSpPr>
          <p:cNvPr id="20" name="TextBox 19"/>
          <p:cNvSpPr txBox="1"/>
          <p:nvPr/>
        </p:nvSpPr>
        <p:spPr>
          <a:xfrm>
            <a:off x="9852339"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Dawson</a:t>
            </a: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IT Manager</a:t>
            </a:r>
          </a:p>
          <a:p>
            <a:r>
              <a:rPr lang="en-GB" sz="2400" dirty="0">
                <a:solidFill>
                  <a:schemeClr val="bg1"/>
                </a:solidFill>
                <a:latin typeface="+mn-lt"/>
              </a:rPr>
              <a:t>Microsoft</a:t>
            </a:r>
            <a:r>
              <a:rPr lang="en-GB" sz="2400" baseline="0" dirty="0">
                <a:solidFill>
                  <a:schemeClr val="bg1"/>
                </a:solidFill>
                <a:latin typeface="+mn-lt"/>
              </a:rPr>
              <a:t> MVP (Office Servers and Services)</a:t>
            </a:r>
            <a:endParaRPr lang="en-GB" sz="2400" dirty="0">
              <a:solidFill>
                <a:schemeClr val="bg1"/>
              </a:solidFill>
              <a:latin typeface="+mn-lt"/>
            </a:endParaRP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9" name="Picture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89660" y="3577896"/>
            <a:ext cx="327088" cy="327088"/>
          </a:xfrm>
          <a:prstGeom prst="rect">
            <a:avLst/>
          </a:prstGeom>
        </p:spPr>
      </p:pic>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l="18033" r="15420"/>
          <a:stretch/>
        </p:blipFill>
        <p:spPr>
          <a:xfrm>
            <a:off x="404132" y="1651763"/>
            <a:ext cx="2392020" cy="5081664"/>
          </a:xfrm>
          <a:prstGeom prst="rect">
            <a:avLst/>
          </a:prstGeom>
        </p:spPr>
      </p:pic>
    </p:spTree>
    <p:extLst>
      <p:ext uri="{BB962C8B-B14F-4D97-AF65-F5344CB8AC3E}">
        <p14:creationId xmlns:p14="http://schemas.microsoft.com/office/powerpoint/2010/main" val="3629152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ndy Hayn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83030"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6397769"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529822"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Haynes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3652" y="3577896"/>
            <a:ext cx="327088" cy="327088"/>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2573" y="1812764"/>
            <a:ext cx="1941122" cy="4694807"/>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Engineering Director</a:t>
            </a:r>
          </a:p>
        </p:txBody>
      </p:sp>
    </p:spTree>
    <p:extLst>
      <p:ext uri="{BB962C8B-B14F-4D97-AF65-F5344CB8AC3E}">
        <p14:creationId xmlns:p14="http://schemas.microsoft.com/office/powerpoint/2010/main" val="2513861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Joshua Whittl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Hancock</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800" y="953714"/>
            <a:ext cx="2994216" cy="5904285"/>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Development Director</a:t>
            </a:r>
          </a:p>
        </p:txBody>
      </p:sp>
    </p:spTree>
    <p:extLst>
      <p:ext uri="{BB962C8B-B14F-4D97-AF65-F5344CB8AC3E}">
        <p14:creationId xmlns:p14="http://schemas.microsoft.com/office/powerpoint/2010/main" val="3112261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ik Hepwort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50934"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rikhepworth</a:t>
            </a:r>
            <a:endParaRPr lang="en-GB" sz="1400" dirty="0">
              <a:solidFill>
                <a:schemeClr val="bg1"/>
              </a:solidFill>
            </a:endParaRPr>
          </a:p>
        </p:txBody>
      </p:sp>
      <p:sp>
        <p:nvSpPr>
          <p:cNvPr id="18" name="TextBox 17"/>
          <p:cNvSpPr txBox="1"/>
          <p:nvPr/>
        </p:nvSpPr>
        <p:spPr>
          <a:xfrm>
            <a:off x="5915631" y="3575070"/>
            <a:ext cx="3502568"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rhepworth</a:t>
            </a:r>
            <a:endParaRPr lang="en-GB" sz="1400" dirty="0">
              <a:solidFill>
                <a:schemeClr val="bg1"/>
              </a:solidFill>
            </a:endParaRPr>
          </a:p>
        </p:txBody>
      </p:sp>
      <p:sp>
        <p:nvSpPr>
          <p:cNvPr id="20" name="TextBox 19"/>
          <p:cNvSpPr txBox="1"/>
          <p:nvPr/>
        </p:nvSpPr>
        <p:spPr>
          <a:xfrm>
            <a:off x="10297726" y="3577228"/>
            <a:ext cx="1473891"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Rik</a:t>
            </a:r>
            <a:r>
              <a:rPr lang="en-GB" sz="6000" baseline="0" dirty="0">
                <a:solidFill>
                  <a:schemeClr val="bg1"/>
                </a:solidFill>
                <a:latin typeface="+mj-lt"/>
              </a:rPr>
              <a:t> Hepworth</a:t>
            </a:r>
            <a:endParaRPr lang="en-GB" sz="6000" dirty="0">
              <a:solidFill>
                <a:schemeClr val="bg1"/>
              </a:solidFill>
              <a:latin typeface="+mj-lt"/>
            </a:endParaRP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Consultancy Services Director</a:t>
            </a:r>
          </a:p>
          <a:p>
            <a:r>
              <a:rPr lang="en-GB" sz="2400" dirty="0">
                <a:solidFill>
                  <a:schemeClr val="bg1"/>
                </a:solidFill>
                <a:latin typeface="+mn-lt"/>
              </a:rPr>
              <a:t>Microsoft MVP (Azure)</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683" y="1756983"/>
            <a:ext cx="2699120" cy="4822692"/>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23811336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Robert Hogg">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1886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RobertHogg</a:t>
            </a:r>
            <a:endParaRPr lang="en-GB" sz="1400" dirty="0">
              <a:solidFill>
                <a:schemeClr val="bg1"/>
              </a:solidFill>
            </a:endParaRPr>
          </a:p>
        </p:txBody>
      </p:sp>
      <p:sp>
        <p:nvSpPr>
          <p:cNvPr id="18" name="TextBox 17"/>
          <p:cNvSpPr txBox="1"/>
          <p:nvPr/>
        </p:nvSpPr>
        <p:spPr>
          <a:xfrm>
            <a:off x="5915631" y="3575070"/>
            <a:ext cx="3443216" cy="307777"/>
          </a:xfrm>
          <a:prstGeom prst="rect">
            <a:avLst/>
          </a:prstGeom>
          <a:noFill/>
        </p:spPr>
        <p:txBody>
          <a:bodyPr wrap="square" rtlCol="0">
            <a:spAutoFit/>
          </a:bodyPr>
          <a:lstStyle/>
          <a:p>
            <a:r>
              <a:rPr lang="en-GB" sz="1400" dirty="0">
                <a:solidFill>
                  <a:schemeClr val="bg1"/>
                </a:solidFill>
              </a:rPr>
              <a:t>blogs.blackmarble.co.uk/blogs/boss</a:t>
            </a:r>
          </a:p>
        </p:txBody>
      </p:sp>
      <p:sp>
        <p:nvSpPr>
          <p:cNvPr id="20" name="TextBox 19"/>
          <p:cNvSpPr txBox="1"/>
          <p:nvPr/>
        </p:nvSpPr>
        <p:spPr>
          <a:xfrm>
            <a:off x="9865659"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Hogg</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Managing Director</a:t>
            </a:r>
          </a:p>
          <a:p>
            <a:r>
              <a:rPr lang="en-GB" sz="2400" dirty="0">
                <a:solidFill>
                  <a:schemeClr val="bg1"/>
                </a:solidFill>
                <a:latin typeface="+mn-lt"/>
              </a:rPr>
              <a:t>Microsoft MVP (Azure)</a:t>
            </a:r>
          </a:p>
          <a:p>
            <a:r>
              <a:rPr lang="en-GB" sz="2400" dirty="0">
                <a:solidFill>
                  <a:schemeClr val="bg1"/>
                </a:solidFill>
                <a:latin typeface="+mn-lt"/>
              </a:rPr>
              <a:t>Microsoft Regional Director</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8916" y="1967594"/>
            <a:ext cx="2883998" cy="4715001"/>
          </a:xfrm>
          <a:prstGeom prst="rect">
            <a:avLst/>
          </a:prstGeom>
        </p:spPr>
      </p:pic>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69080" y="5524694"/>
            <a:ext cx="2754680" cy="589310"/>
          </a:xfrm>
          <a:prstGeom prst="rect">
            <a:avLst/>
          </a:prstGeom>
        </p:spPr>
      </p:pic>
    </p:spTree>
    <p:extLst>
      <p:ext uri="{BB962C8B-B14F-4D97-AF65-F5344CB8AC3E}">
        <p14:creationId xmlns:p14="http://schemas.microsoft.com/office/powerpoint/2010/main" val="22634969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865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richardfennell</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rfennell</a:t>
            </a:r>
            <a:endParaRPr lang="en-GB" sz="1400" dirty="0">
              <a:solidFill>
                <a:schemeClr val="bg1"/>
              </a:solidFill>
            </a:endParaRPr>
          </a:p>
        </p:txBody>
      </p:sp>
      <p:sp>
        <p:nvSpPr>
          <p:cNvPr id="20" name="TextBox 19"/>
          <p:cNvSpPr txBox="1"/>
          <p:nvPr/>
        </p:nvSpPr>
        <p:spPr>
          <a:xfrm>
            <a:off x="10025449"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Richard Fennell</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Engineering Director</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(Visual Studio and Development Technologies)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538" y="1560655"/>
            <a:ext cx="1986927" cy="5142223"/>
          </a:xfrm>
          <a:prstGeom prst="rect">
            <a:avLst/>
          </a:prstGeom>
        </p:spPr>
      </p:pic>
    </p:spTree>
    <p:extLst>
      <p:ext uri="{BB962C8B-B14F-4D97-AF65-F5344CB8AC3E}">
        <p14:creationId xmlns:p14="http://schemas.microsoft.com/office/powerpoint/2010/main" val="20488549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865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jamesemann</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jmann</a:t>
            </a:r>
            <a:endParaRPr lang="en-GB" sz="1400" dirty="0">
              <a:solidFill>
                <a:schemeClr val="bg1"/>
              </a:solidFill>
            </a:endParaRPr>
          </a:p>
        </p:txBody>
      </p:sp>
      <p:sp>
        <p:nvSpPr>
          <p:cNvPr id="20" name="TextBox 19"/>
          <p:cNvSpPr txBox="1"/>
          <p:nvPr/>
        </p:nvSpPr>
        <p:spPr>
          <a:xfrm>
            <a:off x="10025449"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James Mann</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Senior Consultant</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(AI)</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7" name="Picture 16">
            <a:extLst>
              <a:ext uri="{FF2B5EF4-FFF2-40B4-BE49-F238E27FC236}">
                <a16:creationId xmlns:a16="http://schemas.microsoft.com/office/drawing/2014/main" id="{3CF6DDFE-F540-429C-9A81-E14470E97C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755" y="1060418"/>
            <a:ext cx="2878546" cy="5797582"/>
          </a:xfrm>
          <a:prstGeom prst="rect">
            <a:avLst/>
          </a:prstGeom>
        </p:spPr>
      </p:pic>
    </p:spTree>
    <p:extLst>
      <p:ext uri="{BB962C8B-B14F-4D97-AF65-F5344CB8AC3E}">
        <p14:creationId xmlns:p14="http://schemas.microsoft.com/office/powerpoint/2010/main" val="1009686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1443601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Simon Parr</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Consultant</a:t>
            </a:r>
          </a:p>
        </p:txBody>
      </p:sp>
      <p:pic>
        <p:nvPicPr>
          <p:cNvPr id="23" name="Picture 22">
            <a:extLst>
              <a:ext uri="{FF2B5EF4-FFF2-40B4-BE49-F238E27FC236}">
                <a16:creationId xmlns:a16="http://schemas.microsoft.com/office/drawing/2014/main" id="{CE7E57AC-7D4C-420C-A6E4-FA193B6ECA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325" y="1280208"/>
            <a:ext cx="3859948" cy="5453149"/>
          </a:xfrm>
          <a:prstGeom prst="rect">
            <a:avLst/>
          </a:prstGeom>
        </p:spPr>
      </p:pic>
    </p:spTree>
    <p:extLst>
      <p:ext uri="{BB962C8B-B14F-4D97-AF65-F5344CB8AC3E}">
        <p14:creationId xmlns:p14="http://schemas.microsoft.com/office/powerpoint/2010/main" val="17961505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Ian Thompson</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Consultant</a:t>
            </a:r>
          </a:p>
        </p:txBody>
      </p:sp>
      <p:pic>
        <p:nvPicPr>
          <p:cNvPr id="14" name="Picture 13">
            <a:extLst>
              <a:ext uri="{FF2B5EF4-FFF2-40B4-BE49-F238E27FC236}">
                <a16:creationId xmlns:a16="http://schemas.microsoft.com/office/drawing/2014/main" id="{463E6CE0-DE0D-43C0-AF2E-FCF7D83F1F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904" y="1527399"/>
            <a:ext cx="1670405" cy="5104015"/>
          </a:xfrm>
          <a:prstGeom prst="rect">
            <a:avLst/>
          </a:prstGeom>
        </p:spPr>
      </p:pic>
    </p:spTree>
    <p:extLst>
      <p:ext uri="{BB962C8B-B14F-4D97-AF65-F5344CB8AC3E}">
        <p14:creationId xmlns:p14="http://schemas.microsoft.com/office/powerpoint/2010/main" val="17794839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Picture Placeholder 5"/>
          <p:cNvSpPr>
            <a:spLocks noGrp="1"/>
          </p:cNvSpPr>
          <p:nvPr>
            <p:ph type="pic" sz="quarter" idx="12" hasCustomPrompt="1"/>
          </p:nvPr>
        </p:nvSpPr>
        <p:spPr>
          <a:xfrm>
            <a:off x="472432" y="2765502"/>
            <a:ext cx="2157822" cy="3925230"/>
          </a:xfrm>
        </p:spPr>
        <p:txBody>
          <a:bodyPr anchor="b"/>
          <a:lstStyle>
            <a:lvl1pPr marL="0" indent="0">
              <a:buNone/>
              <a:defRPr>
                <a:solidFill>
                  <a:schemeClr val="bg1"/>
                </a:solidFill>
              </a:defRPr>
            </a:lvl1pPr>
          </a:lstStyle>
          <a:p>
            <a:r>
              <a:rPr lang="en-GB" dirty="0"/>
              <a:t>Click to add mini-me</a:t>
            </a:r>
          </a:p>
        </p:txBody>
      </p:sp>
      <p:sp>
        <p:nvSpPr>
          <p:cNvPr id="12" name="Picture Placeholder 5"/>
          <p:cNvSpPr>
            <a:spLocks noGrp="1"/>
          </p:cNvSpPr>
          <p:nvPr>
            <p:ph type="pic" sz="quarter" idx="13" hasCustomPrompt="1"/>
          </p:nvPr>
        </p:nvSpPr>
        <p:spPr>
          <a:xfrm>
            <a:off x="6274783" y="2765502"/>
            <a:ext cx="2157822" cy="3925230"/>
          </a:xfrm>
        </p:spPr>
        <p:txBody>
          <a:bodyPr anchor="b"/>
          <a:lstStyle>
            <a:lvl1pPr marL="0" indent="0">
              <a:buNone/>
              <a:defRPr>
                <a:solidFill>
                  <a:schemeClr val="bg1"/>
                </a:solidFill>
              </a:defRPr>
            </a:lvl1pPr>
          </a:lstStyle>
          <a:p>
            <a:r>
              <a:rPr lang="en-GB" dirty="0"/>
              <a:t>Click to add mini-me</a:t>
            </a:r>
          </a:p>
        </p:txBody>
      </p:sp>
      <p:sp>
        <p:nvSpPr>
          <p:cNvPr id="6" name="Title 1"/>
          <p:cNvSpPr txBox="1">
            <a:spLocks/>
          </p:cNvSpPr>
          <p:nvPr/>
        </p:nvSpPr>
        <p:spPr>
          <a:xfrm>
            <a:off x="2446308" y="3770735"/>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Layla Copsey</a:t>
            </a:r>
            <a:endParaRPr lang="en-GB" sz="3600" dirty="0"/>
          </a:p>
        </p:txBody>
      </p:sp>
      <p:sp>
        <p:nvSpPr>
          <p:cNvPr id="9" name="Text Placeholder 2"/>
          <p:cNvSpPr>
            <a:spLocks noGrp="1"/>
          </p:cNvSpPr>
          <p:nvPr>
            <p:ph type="body" idx="10" hasCustomPrompt="1"/>
          </p:nvPr>
        </p:nvSpPr>
        <p:spPr>
          <a:xfrm>
            <a:off x="2446308"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Senior Designer</a:t>
            </a:r>
          </a:p>
        </p:txBody>
      </p:sp>
      <p:sp>
        <p:nvSpPr>
          <p:cNvPr id="14" name="Title 1"/>
          <p:cNvSpPr txBox="1">
            <a:spLocks/>
          </p:cNvSpPr>
          <p:nvPr/>
        </p:nvSpPr>
        <p:spPr>
          <a:xfrm>
            <a:off x="7981584" y="3770735"/>
            <a:ext cx="3847424"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Andrew Davidson</a:t>
            </a:r>
            <a:endParaRPr lang="en-GB" sz="3600" dirty="0"/>
          </a:p>
        </p:txBody>
      </p:sp>
      <p:sp>
        <p:nvSpPr>
          <p:cNvPr id="15" name="Text Placeholder 2"/>
          <p:cNvSpPr>
            <a:spLocks noGrp="1"/>
          </p:cNvSpPr>
          <p:nvPr>
            <p:ph type="body" idx="11" hasCustomPrompt="1"/>
          </p:nvPr>
        </p:nvSpPr>
        <p:spPr>
          <a:xfrm>
            <a:off x="7981585"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 Consultant</a:t>
            </a:r>
          </a:p>
        </p:txBody>
      </p:sp>
      <p:pic>
        <p:nvPicPr>
          <p:cNvPr id="11" name="Picture 10">
            <a:extLst>
              <a:ext uri="{FF2B5EF4-FFF2-40B4-BE49-F238E27FC236}">
                <a16:creationId xmlns:a16="http://schemas.microsoft.com/office/drawing/2014/main" id="{E072AA31-EA38-4449-9D24-FD1DA4723E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02" y="1212550"/>
            <a:ext cx="2911611" cy="5741398"/>
          </a:xfrm>
          <a:prstGeom prst="rect">
            <a:avLst/>
          </a:prstGeom>
        </p:spPr>
      </p:pic>
      <p:pic>
        <p:nvPicPr>
          <p:cNvPr id="13" name="Picture 12">
            <a:extLst>
              <a:ext uri="{FF2B5EF4-FFF2-40B4-BE49-F238E27FC236}">
                <a16:creationId xmlns:a16="http://schemas.microsoft.com/office/drawing/2014/main" id="{F76EFB5A-DC0B-4F26-95C4-8432F4B26B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9740" y="1235968"/>
            <a:ext cx="2899735" cy="5717980"/>
          </a:xfrm>
          <a:prstGeom prst="rect">
            <a:avLst/>
          </a:prstGeom>
        </p:spPr>
      </p:pic>
    </p:spTree>
    <p:extLst>
      <p:ext uri="{BB962C8B-B14F-4D97-AF65-F5344CB8AC3E}">
        <p14:creationId xmlns:p14="http://schemas.microsoft.com/office/powerpoint/2010/main" val="25048680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oss and Catheri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4100304"/>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pPr>
              <a:lnSpc>
                <a:spcPct val="100000"/>
              </a:lnSpc>
            </a:pPr>
            <a:r>
              <a:rPr lang="en-US" sz="3300" dirty="0"/>
              <a:t>Catherine</a:t>
            </a:r>
          </a:p>
          <a:p>
            <a:pPr>
              <a:lnSpc>
                <a:spcPct val="100000"/>
              </a:lnSpc>
            </a:pPr>
            <a:r>
              <a:rPr lang="en-US" sz="3300" dirty="0"/>
              <a:t>Wheeler-Osman</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1645" y="1687484"/>
            <a:ext cx="3659890" cy="517051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1" name="Title 1"/>
          <p:cNvSpPr txBox="1">
            <a:spLocks/>
          </p:cNvSpPr>
          <p:nvPr/>
        </p:nvSpPr>
        <p:spPr>
          <a:xfrm>
            <a:off x="8387143" y="4958948"/>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16775552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oss and Amy">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Amy Gwyther</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1469" y="1872176"/>
            <a:ext cx="2174802" cy="501877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34879716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ss and Katy">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Katy Webb</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485" y="1573426"/>
            <a:ext cx="2679944" cy="5284573"/>
          </a:xfrm>
          <a:prstGeom prst="rect">
            <a:avLst/>
          </a:prstGeom>
        </p:spPr>
      </p:pic>
      <p:sp>
        <p:nvSpPr>
          <p:cNvPr id="11"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Director</a:t>
            </a:r>
            <a:endParaRPr lang="en-GB" sz="2400" dirty="0">
              <a:latin typeface="+mn-lt"/>
            </a:endParaRPr>
          </a:p>
        </p:txBody>
      </p:sp>
    </p:spTree>
    <p:extLst>
      <p:ext uri="{BB962C8B-B14F-4D97-AF65-F5344CB8AC3E}">
        <p14:creationId xmlns:p14="http://schemas.microsoft.com/office/powerpoint/2010/main" val="27189235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oss and Lisa">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Lisa Hancock</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485" y="1573426"/>
            <a:ext cx="2679943" cy="5284573"/>
          </a:xfrm>
          <a:prstGeom prst="rect">
            <a:avLst/>
          </a:prstGeom>
        </p:spPr>
      </p:pic>
      <p:sp>
        <p:nvSpPr>
          <p:cNvPr id="11"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tuServ Business Development Director</a:t>
            </a:r>
            <a:endParaRPr lang="en-GB" sz="2400" dirty="0">
              <a:latin typeface="+mn-lt"/>
            </a:endParaRPr>
          </a:p>
        </p:txBody>
      </p:sp>
    </p:spTree>
    <p:extLst>
      <p:ext uri="{BB962C8B-B14F-4D97-AF65-F5344CB8AC3E}">
        <p14:creationId xmlns:p14="http://schemas.microsoft.com/office/powerpoint/2010/main" val="12622801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oss and Hanna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Hannah </a:t>
            </a:r>
            <a:r>
              <a:rPr lang="en-US" sz="3300" dirty="0" err="1"/>
              <a:t>Ackroyd</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0288" y="1894299"/>
            <a:ext cx="1843686" cy="477992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1"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17828675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Founders">
    <p:spTree>
      <p:nvGrpSpPr>
        <p:cNvPr id="1" name=""/>
        <p:cNvGrpSpPr/>
        <p:nvPr/>
      </p:nvGrpSpPr>
      <p:grpSpPr>
        <a:xfrm>
          <a:off x="0" y="0"/>
          <a:ext cx="0" cy="0"/>
          <a:chOff x="0" y="0"/>
          <a:chExt cx="0" cy="0"/>
        </a:xfrm>
      </p:grpSpPr>
      <p:pic>
        <p:nvPicPr>
          <p:cNvPr id="26" name="Picture 25" descr="A living area with red and black furniture&#10;&#10;Description generated with high confidence">
            <a:extLst>
              <a:ext uri="{FF2B5EF4-FFF2-40B4-BE49-F238E27FC236}">
                <a16:creationId xmlns:a16="http://schemas.microsoft.com/office/drawing/2014/main" id="{4438AF8B-10E9-42CE-8669-D54C55F62160}"/>
              </a:ext>
            </a:extLst>
          </p:cNvPr>
          <p:cNvPicPr>
            <a:picLocks noChangeAspect="1"/>
          </p:cNvPicPr>
          <p:nvPr/>
        </p:nvPicPr>
        <p:blipFill rotWithShape="1">
          <a:blip r:embed="rId2">
            <a:extLst>
              <a:ext uri="{28A0092B-C50C-407E-A947-70E740481C1C}">
                <a14:useLocalDpi xmlns:a14="http://schemas.microsoft.com/office/drawing/2010/main" val="0"/>
              </a:ext>
            </a:extLst>
          </a:blip>
          <a:srcRect l="10175" t="6082" r="21572"/>
          <a:stretch/>
        </p:blipFill>
        <p:spPr>
          <a:xfrm>
            <a:off x="0" y="285224"/>
            <a:ext cx="12192000" cy="6301630"/>
          </a:xfrm>
          <a:prstGeom prst="rect">
            <a:avLst/>
          </a:prstGeom>
        </p:spPr>
      </p:pic>
      <p:pic>
        <p:nvPicPr>
          <p:cNvPr id="27" name="Picture 26" descr="A close up of a logo&#10;&#10;Description generated with high confidence">
            <a:extLst>
              <a:ext uri="{FF2B5EF4-FFF2-40B4-BE49-F238E27FC236}">
                <a16:creationId xmlns:a16="http://schemas.microsoft.com/office/drawing/2014/main" id="{A350FADF-19E9-4A05-89CE-2F006276A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919" y="962525"/>
            <a:ext cx="2166292" cy="5222471"/>
          </a:xfrm>
          <a:prstGeom prst="rect">
            <a:avLst/>
          </a:prstGeom>
        </p:spPr>
      </p:pic>
      <p:pic>
        <p:nvPicPr>
          <p:cNvPr id="28" name="Picture 27" descr="A picture containing clothing&#10;&#10;Description generated with very high confidence">
            <a:extLst>
              <a:ext uri="{FF2B5EF4-FFF2-40B4-BE49-F238E27FC236}">
                <a16:creationId xmlns:a16="http://schemas.microsoft.com/office/drawing/2014/main" id="{AF05BA86-4573-4FA3-9CF0-36D79E341E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6239" y="690052"/>
            <a:ext cx="2180034" cy="5494944"/>
          </a:xfrm>
          <a:prstGeom prst="rect">
            <a:avLst/>
          </a:prstGeom>
        </p:spPr>
      </p:pic>
      <p:pic>
        <p:nvPicPr>
          <p:cNvPr id="29" name="Picture 28">
            <a:extLst>
              <a:ext uri="{FF2B5EF4-FFF2-40B4-BE49-F238E27FC236}">
                <a16:creationId xmlns:a16="http://schemas.microsoft.com/office/drawing/2014/main" id="{8E7AF1A0-FF66-4683-8A03-25B66F75C5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1022" y="962525"/>
            <a:ext cx="3367173" cy="5346048"/>
          </a:xfrm>
          <a:prstGeom prst="rect">
            <a:avLst/>
          </a:prstGeom>
        </p:spPr>
      </p:pic>
      <p:pic>
        <p:nvPicPr>
          <p:cNvPr id="30" name="Picture 29" descr="A close up of a logo&#10;&#10;Description generated with very high confidence">
            <a:extLst>
              <a:ext uri="{FF2B5EF4-FFF2-40B4-BE49-F238E27FC236}">
                <a16:creationId xmlns:a16="http://schemas.microsoft.com/office/drawing/2014/main" id="{F1094832-B3CC-4E3B-A1F0-11A746E016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6337" y="5262531"/>
            <a:ext cx="6087979" cy="1074861"/>
          </a:xfrm>
          <a:prstGeom prst="rect">
            <a:avLst/>
          </a:prstGeom>
        </p:spPr>
      </p:pic>
    </p:spTree>
    <p:extLst>
      <p:ext uri="{BB962C8B-B14F-4D97-AF65-F5344CB8AC3E}">
        <p14:creationId xmlns:p14="http://schemas.microsoft.com/office/powerpoint/2010/main" val="7000107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ck Marble">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08A412A-6749-4A07-B521-4B0ACA9AFFA4}"/>
              </a:ext>
            </a:extLst>
          </p:cNvPr>
          <p:cNvSpPr>
            <a:spLocks noGrp="1"/>
          </p:cNvSpPr>
          <p:nvPr>
            <p:ph type="title"/>
          </p:nvPr>
        </p:nvSpPr>
        <p:spPr>
          <a:xfrm>
            <a:off x="838200" y="365125"/>
            <a:ext cx="10515600" cy="1325563"/>
          </a:xfrm>
        </p:spPr>
        <p:txBody>
          <a:bodyPr/>
          <a:lstStyle/>
          <a:p>
            <a:r>
              <a:rPr lang="en-US">
                <a:solidFill>
                  <a:srgbClr val="21B9EC"/>
                </a:solidFill>
              </a:rPr>
              <a:t>Click to edit Master title style</a:t>
            </a:r>
            <a:endParaRPr lang="en-GB" dirty="0">
              <a:solidFill>
                <a:srgbClr val="21B9EC"/>
              </a:solidFill>
            </a:endParaRPr>
          </a:p>
        </p:txBody>
      </p:sp>
      <p:sp>
        <p:nvSpPr>
          <p:cNvPr id="27" name="Content Placeholder 2">
            <a:extLst>
              <a:ext uri="{FF2B5EF4-FFF2-40B4-BE49-F238E27FC236}">
                <a16:creationId xmlns:a16="http://schemas.microsoft.com/office/drawing/2014/main" id="{F988F45D-EC5F-4F03-8A24-1160184888D3}"/>
              </a:ext>
            </a:extLst>
          </p:cNvPr>
          <p:cNvSpPr>
            <a:spLocks noGrp="1"/>
          </p:cNvSpPr>
          <p:nvPr>
            <p:ph sz="half" idx="1"/>
          </p:nvPr>
        </p:nvSpPr>
        <p:spPr>
          <a:xfrm>
            <a:off x="838200" y="1646143"/>
            <a:ext cx="8050876" cy="4351338"/>
          </a:xfrm>
        </p:spPr>
        <p:txBody>
          <a:bodyPr>
            <a:normAutofit fontScale="92500" lnSpcReduction="10000"/>
          </a:bodyPr>
          <a:lstStyle/>
          <a:p>
            <a:pPr lvl="0">
              <a:lnSpc>
                <a:spcPct val="100000"/>
              </a:lnSpc>
            </a:pPr>
            <a:r>
              <a:rPr lang="en-US"/>
              <a:t>Edit Master text styles</a:t>
            </a:r>
          </a:p>
          <a:p>
            <a:pPr lvl="1">
              <a:lnSpc>
                <a:spcPct val="100000"/>
              </a:lnSpc>
            </a:pPr>
            <a:r>
              <a:rPr lang="en-US"/>
              <a:t>Second level</a:t>
            </a:r>
          </a:p>
          <a:p>
            <a:pPr lvl="2">
              <a:lnSpc>
                <a:spcPct val="100000"/>
              </a:lnSpc>
            </a:pPr>
            <a:r>
              <a:rPr lang="en-US"/>
              <a:t>Third level</a:t>
            </a:r>
          </a:p>
          <a:p>
            <a:pPr lvl="3">
              <a:lnSpc>
                <a:spcPct val="100000"/>
              </a:lnSpc>
            </a:pPr>
            <a:r>
              <a:rPr lang="en-US"/>
              <a:t>Fourth level</a:t>
            </a:r>
          </a:p>
          <a:p>
            <a:pPr lvl="4">
              <a:lnSpc>
                <a:spcPct val="100000"/>
              </a:lnSpc>
            </a:pPr>
            <a:r>
              <a:rPr lang="en-US"/>
              <a:t>Fifth level</a:t>
            </a:r>
            <a:endParaRPr lang="en-GB" dirty="0"/>
          </a:p>
        </p:txBody>
      </p:sp>
      <p:pic>
        <p:nvPicPr>
          <p:cNvPr id="28" name="Picture 2" descr="C:\Users\Boss\Pictures\TECHED\boss1.jpg">
            <a:extLst>
              <a:ext uri="{FF2B5EF4-FFF2-40B4-BE49-F238E27FC236}">
                <a16:creationId xmlns:a16="http://schemas.microsoft.com/office/drawing/2014/main" id="{C27901F1-BCE2-410E-A069-F4418BE4CF7F}"/>
              </a:ext>
            </a:extLst>
          </p:cNvPr>
          <p:cNvPicPr>
            <a:picLocks noChangeArrowheads="1"/>
          </p:cNvPicPr>
          <p:nvPr/>
        </p:nvPicPr>
        <p:blipFill rotWithShape="1">
          <a:blip r:embed="rId2" cstate="print"/>
          <a:srcRect b="17900"/>
          <a:stretch/>
        </p:blipFill>
        <p:spPr bwMode="auto">
          <a:xfrm>
            <a:off x="9003323" y="3126188"/>
            <a:ext cx="2757548" cy="3468043"/>
          </a:xfrm>
          <a:prstGeom prst="rect">
            <a:avLst/>
          </a:prstGeom>
          <a:noFill/>
        </p:spPr>
      </p:pic>
      <p:pic>
        <p:nvPicPr>
          <p:cNvPr id="29" name="Picture 28">
            <a:extLst>
              <a:ext uri="{FF2B5EF4-FFF2-40B4-BE49-F238E27FC236}">
                <a16:creationId xmlns:a16="http://schemas.microsoft.com/office/drawing/2014/main" id="{D7226235-520D-41EE-982D-55F883CB180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0920" b="77521" l="56235" r="62372"/>
                    </a14:imgEffect>
                  </a14:imgLayer>
                </a14:imgProps>
              </a:ext>
              <a:ext uri="{28A0092B-C50C-407E-A947-70E740481C1C}">
                <a14:useLocalDpi xmlns:a14="http://schemas.microsoft.com/office/drawing/2010/main" val="0"/>
              </a:ext>
            </a:extLst>
          </a:blip>
          <a:srcRect l="55468" t="70095" r="36861" b="21654"/>
          <a:stretch/>
        </p:blipFill>
        <p:spPr>
          <a:xfrm>
            <a:off x="10473321" y="5545747"/>
            <a:ext cx="294198" cy="302150"/>
          </a:xfrm>
          <a:prstGeom prst="rect">
            <a:avLst/>
          </a:prstGeom>
        </p:spPr>
      </p:pic>
    </p:spTree>
    <p:extLst>
      <p:ext uri="{BB962C8B-B14F-4D97-AF65-F5344CB8AC3E}">
        <p14:creationId xmlns:p14="http://schemas.microsoft.com/office/powerpoint/2010/main" val="3435106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262815" y="3579541"/>
            <a:ext cx="8084635" cy="1852729"/>
          </a:xfrm>
        </p:spPr>
        <p:txBody>
          <a:bodyPr anchor="b"/>
          <a:lstStyle>
            <a:lvl1pPr>
              <a:defRPr sz="6000">
                <a:solidFill>
                  <a:schemeClr val="bg1"/>
                </a:solidFill>
              </a:defRPr>
            </a:lvl1pPr>
          </a:lstStyle>
          <a:p>
            <a:r>
              <a:rPr lang="en-US"/>
              <a:t>Click to edit Master title style</a:t>
            </a:r>
            <a:endParaRPr lang="en-GB"/>
          </a:p>
        </p:txBody>
      </p:sp>
      <p:sp>
        <p:nvSpPr>
          <p:cNvPr id="3" name="Text Placeholder 2"/>
          <p:cNvSpPr>
            <a:spLocks noGrp="1"/>
          </p:cNvSpPr>
          <p:nvPr>
            <p:ph type="body" idx="1"/>
          </p:nvPr>
        </p:nvSpPr>
        <p:spPr>
          <a:xfrm>
            <a:off x="3262815" y="5459259"/>
            <a:ext cx="8084635"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Picture Placeholder 5"/>
          <p:cNvSpPr>
            <a:spLocks noGrp="1"/>
          </p:cNvSpPr>
          <p:nvPr>
            <p:ph type="pic" sz="quarter" idx="10" hasCustomPrompt="1"/>
          </p:nvPr>
        </p:nvSpPr>
        <p:spPr>
          <a:xfrm>
            <a:off x="568719" y="2538297"/>
            <a:ext cx="1939059" cy="3829050"/>
          </a:xfrm>
        </p:spPr>
        <p:txBody>
          <a:bodyPr anchor="b"/>
          <a:lstStyle>
            <a:lvl1pPr marL="0" indent="0">
              <a:buNone/>
              <a:defRPr>
                <a:solidFill>
                  <a:schemeClr val="bg1"/>
                </a:solidFill>
              </a:defRPr>
            </a:lvl1pPr>
          </a:lstStyle>
          <a:p>
            <a:r>
              <a:rPr lang="en-GB" dirty="0"/>
              <a:t>Click to add mini-me</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1430733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ntro to what BM do">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C23C46D-D61D-4546-AA24-B269743294C7}"/>
              </a:ext>
            </a:extLst>
          </p:cNvPr>
          <p:cNvGraphicFramePr>
            <a:graphicFrameLocks noGrp="1"/>
          </p:cNvGraphicFramePr>
          <p:nvPr>
            <p:extLst/>
          </p:nvPr>
        </p:nvGraphicFramePr>
        <p:xfrm>
          <a:off x="4257422" y="1180866"/>
          <a:ext cx="3682176" cy="251035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Core</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Application Development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2015 – Public Sector and National Security, and Microsoft Partner of the Year 2016 – Developer Platform</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Building Industry Product Certification - RDL</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NHS Online Licensing Project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Police Mobile Solution – tuServ</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Video on Demand – Demand 5</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4" name="Table 3">
            <a:extLst>
              <a:ext uri="{FF2B5EF4-FFF2-40B4-BE49-F238E27FC236}">
                <a16:creationId xmlns:a16="http://schemas.microsoft.com/office/drawing/2014/main" id="{BF0DF497-9BC7-467D-BE35-91F4B96E67F7}"/>
              </a:ext>
            </a:extLst>
          </p:cNvPr>
          <p:cNvGraphicFramePr>
            <a:graphicFrameLocks noGrp="1"/>
          </p:cNvGraphicFramePr>
          <p:nvPr>
            <p:extLst/>
          </p:nvPr>
        </p:nvGraphicFramePr>
        <p:xfrm>
          <a:off x="4257421" y="3802512"/>
          <a:ext cx="3682176" cy="2614572"/>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2">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Devices and Deployment</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2015 – Windows 8 Custom App Developer</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DX Eco System Insider Program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Universal Windows Platform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Touch/Interactive Development</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5" name="Table 4">
            <a:extLst>
              <a:ext uri="{FF2B5EF4-FFF2-40B4-BE49-F238E27FC236}">
                <a16:creationId xmlns:a16="http://schemas.microsoft.com/office/drawing/2014/main" id="{B1BA80E0-0A93-4794-8D1C-0084DD36F9B4}"/>
              </a:ext>
            </a:extLst>
          </p:cNvPr>
          <p:cNvGraphicFramePr>
            <a:graphicFrameLocks noGrp="1"/>
          </p:cNvGraphicFramePr>
          <p:nvPr>
            <p:extLst/>
          </p:nvPr>
        </p:nvGraphicFramePr>
        <p:xfrm>
          <a:off x="8046749" y="1171324"/>
          <a:ext cx="3682176" cy="2519894"/>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9894">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ALM</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Application Lifecycle Management and DevOps</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 and Test in the Cloud</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 Training and                                                  Scrum Masters</a:t>
                      </a: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6" name="Table 5">
            <a:extLst>
              <a:ext uri="{FF2B5EF4-FFF2-40B4-BE49-F238E27FC236}">
                <a16:creationId xmlns:a16="http://schemas.microsoft.com/office/drawing/2014/main" id="{8041E234-6EB3-4B1D-B6F4-00B1954E3D2E}"/>
              </a:ext>
            </a:extLst>
          </p:cNvPr>
          <p:cNvGraphicFramePr>
            <a:graphicFrameLocks noGrp="1"/>
          </p:cNvGraphicFramePr>
          <p:nvPr>
            <p:extLst/>
          </p:nvPr>
        </p:nvGraphicFramePr>
        <p:xfrm>
          <a:off x="8046748" y="3802510"/>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Full Fat Rescue</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Architects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Project Managers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Team Lead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Test</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7" name="Rectangle 6">
            <a:extLst>
              <a:ext uri="{FF2B5EF4-FFF2-40B4-BE49-F238E27FC236}">
                <a16:creationId xmlns:a16="http://schemas.microsoft.com/office/drawing/2014/main" id="{8703E423-3260-4C84-9B04-C9A993E17A0C}"/>
              </a:ext>
            </a:extLst>
          </p:cNvPr>
          <p:cNvSpPr/>
          <p:nvPr/>
        </p:nvSpPr>
        <p:spPr bwMode="auto">
          <a:xfrm>
            <a:off x="8046749" y="434317"/>
            <a:ext cx="3682176"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Rescue</a:t>
            </a:r>
          </a:p>
        </p:txBody>
      </p:sp>
      <p:sp>
        <p:nvSpPr>
          <p:cNvPr id="8" name="Rectangle 7">
            <a:extLst>
              <a:ext uri="{FF2B5EF4-FFF2-40B4-BE49-F238E27FC236}">
                <a16:creationId xmlns:a16="http://schemas.microsoft.com/office/drawing/2014/main" id="{99AB29AF-7D35-43CF-A499-E4093AED7576}"/>
              </a:ext>
            </a:extLst>
          </p:cNvPr>
          <p:cNvSpPr/>
          <p:nvPr/>
        </p:nvSpPr>
        <p:spPr bwMode="auto">
          <a:xfrm>
            <a:off x="472375" y="442006"/>
            <a:ext cx="3682176"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Collaboration</a:t>
            </a:r>
          </a:p>
        </p:txBody>
      </p:sp>
      <p:sp>
        <p:nvSpPr>
          <p:cNvPr id="9" name="Rectangle 8">
            <a:extLst>
              <a:ext uri="{FF2B5EF4-FFF2-40B4-BE49-F238E27FC236}">
                <a16:creationId xmlns:a16="http://schemas.microsoft.com/office/drawing/2014/main" id="{446BA360-247C-4F33-B83A-87D6B11E88C3}"/>
              </a:ext>
            </a:extLst>
          </p:cNvPr>
          <p:cNvSpPr/>
          <p:nvPr/>
        </p:nvSpPr>
        <p:spPr bwMode="auto">
          <a:xfrm>
            <a:off x="4261701" y="434317"/>
            <a:ext cx="3682176"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Software Development</a:t>
            </a:r>
          </a:p>
        </p:txBody>
      </p:sp>
      <p:graphicFrame>
        <p:nvGraphicFramePr>
          <p:cNvPr id="10" name="Table 9">
            <a:extLst>
              <a:ext uri="{FF2B5EF4-FFF2-40B4-BE49-F238E27FC236}">
                <a16:creationId xmlns:a16="http://schemas.microsoft.com/office/drawing/2014/main" id="{F11ACB95-EBED-4AB9-AB23-940D0034F12E}"/>
              </a:ext>
            </a:extLst>
          </p:cNvPr>
          <p:cNvGraphicFramePr>
            <a:graphicFrameLocks noGrp="1"/>
          </p:cNvGraphicFramePr>
          <p:nvPr>
            <p:extLst/>
          </p:nvPr>
        </p:nvGraphicFramePr>
        <p:xfrm>
          <a:off x="472376" y="1180867"/>
          <a:ext cx="3682176" cy="2510350"/>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0">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Ad Hoc</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Content and Collaboration</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Participated in all </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SharePoint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TAPs since 2007</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Office 365</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1" name="Picture 10">
            <a:extLst>
              <a:ext uri="{FF2B5EF4-FFF2-40B4-BE49-F238E27FC236}">
                <a16:creationId xmlns:a16="http://schemas.microsoft.com/office/drawing/2014/main" id="{4B0CBA24-1227-4DC8-8C38-DFD92A5B7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3828" y="348556"/>
            <a:ext cx="690231" cy="1087351"/>
          </a:xfrm>
          <a:prstGeom prst="rect">
            <a:avLst/>
          </a:prstGeom>
          <a:ln w="19050">
            <a:solidFill>
              <a:schemeClr val="bg1"/>
            </a:solidFill>
          </a:ln>
        </p:spPr>
      </p:pic>
      <p:pic>
        <p:nvPicPr>
          <p:cNvPr id="12" name="Picture 11">
            <a:extLst>
              <a:ext uri="{FF2B5EF4-FFF2-40B4-BE49-F238E27FC236}">
                <a16:creationId xmlns:a16="http://schemas.microsoft.com/office/drawing/2014/main" id="{8233AC88-7478-4EF9-B5C2-28CAC94C0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0379" y="350913"/>
            <a:ext cx="690231" cy="1087351"/>
          </a:xfrm>
          <a:prstGeom prst="rect">
            <a:avLst/>
          </a:prstGeom>
          <a:ln w="19050">
            <a:solidFill>
              <a:schemeClr val="bg1"/>
            </a:solidFill>
          </a:ln>
        </p:spPr>
      </p:pic>
      <p:pic>
        <p:nvPicPr>
          <p:cNvPr id="13" name="Picture 12">
            <a:extLst>
              <a:ext uri="{FF2B5EF4-FFF2-40B4-BE49-F238E27FC236}">
                <a16:creationId xmlns:a16="http://schemas.microsoft.com/office/drawing/2014/main" id="{FE458D7F-397F-4230-9EEF-A44787862D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5331" y="355669"/>
            <a:ext cx="690231" cy="1087351"/>
          </a:xfrm>
          <a:prstGeom prst="rect">
            <a:avLst/>
          </a:prstGeom>
          <a:ln w="19050">
            <a:solidFill>
              <a:schemeClr val="bg1"/>
            </a:solidFill>
          </a:ln>
        </p:spPr>
      </p:pic>
      <p:graphicFrame>
        <p:nvGraphicFramePr>
          <p:cNvPr id="14" name="Table 13">
            <a:extLst>
              <a:ext uri="{FF2B5EF4-FFF2-40B4-BE49-F238E27FC236}">
                <a16:creationId xmlns:a16="http://schemas.microsoft.com/office/drawing/2014/main" id="{FDA9E8C2-1825-43C6-86FC-36741470E4B5}"/>
              </a:ext>
            </a:extLst>
          </p:cNvPr>
          <p:cNvGraphicFramePr>
            <a:graphicFrameLocks noGrp="1"/>
          </p:cNvGraphicFramePr>
          <p:nvPr>
            <p:extLst/>
          </p:nvPr>
        </p:nvGraphicFramePr>
        <p:xfrm>
          <a:off x="472375" y="3802511"/>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Structured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Cloud Platform, Application Integration, and Intelligent Systems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Silver in Data Analytics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and Data Platform</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5" name="Picture 14" descr="C:\Users\rik\Pictures\BizTalk_h_rgb.png">
            <a:extLst>
              <a:ext uri="{FF2B5EF4-FFF2-40B4-BE49-F238E27FC236}">
                <a16:creationId xmlns:a16="http://schemas.microsoft.com/office/drawing/2014/main" id="{B886AABA-D02B-4101-9C3F-3E01A48384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2760" y="5397308"/>
            <a:ext cx="979667" cy="36328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3DCA77B6-9DC4-45DD-836B-6784ECA3CD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1979" y="5843508"/>
            <a:ext cx="1729714" cy="424170"/>
          </a:xfrm>
          <a:prstGeom prst="rect">
            <a:avLst/>
          </a:prstGeom>
        </p:spPr>
      </p:pic>
      <p:pic>
        <p:nvPicPr>
          <p:cNvPr id="17" name="Picture 16">
            <a:extLst>
              <a:ext uri="{FF2B5EF4-FFF2-40B4-BE49-F238E27FC236}">
                <a16:creationId xmlns:a16="http://schemas.microsoft.com/office/drawing/2014/main" id="{66137EB1-C2D6-453B-87D0-5A44933EBA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56921" y="5959563"/>
            <a:ext cx="913820" cy="256974"/>
          </a:xfrm>
          <a:prstGeom prst="rect">
            <a:avLst/>
          </a:prstGeom>
        </p:spPr>
      </p:pic>
      <p:pic>
        <p:nvPicPr>
          <p:cNvPr id="18" name="Picture 17">
            <a:extLst>
              <a:ext uri="{FF2B5EF4-FFF2-40B4-BE49-F238E27FC236}">
                <a16:creationId xmlns:a16="http://schemas.microsoft.com/office/drawing/2014/main" id="{BE863506-13E8-4F16-9649-F70885063BE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45751" y="5976722"/>
            <a:ext cx="2217027" cy="243873"/>
          </a:xfrm>
          <a:prstGeom prst="rect">
            <a:avLst/>
          </a:prstGeom>
        </p:spPr>
      </p:pic>
      <p:pic>
        <p:nvPicPr>
          <p:cNvPr id="19" name="Picture 18">
            <a:extLst>
              <a:ext uri="{FF2B5EF4-FFF2-40B4-BE49-F238E27FC236}">
                <a16:creationId xmlns:a16="http://schemas.microsoft.com/office/drawing/2014/main" id="{55FAF3CD-0868-4391-AD9B-900ECD440A20}"/>
              </a:ext>
            </a:extLst>
          </p:cNvPr>
          <p:cNvPicPr>
            <a:picLocks noChangeAspect="1"/>
          </p:cNvPicPr>
          <p:nvPr/>
        </p:nvPicPr>
        <p:blipFill rotWithShape="1">
          <a:blip r:embed="rId7"/>
          <a:srcRect b="1751"/>
          <a:stretch/>
        </p:blipFill>
        <p:spPr>
          <a:xfrm>
            <a:off x="2170042" y="1707570"/>
            <a:ext cx="1944211" cy="1983647"/>
          </a:xfrm>
          <a:prstGeom prst="rect">
            <a:avLst/>
          </a:prstGeom>
        </p:spPr>
      </p:pic>
      <p:pic>
        <p:nvPicPr>
          <p:cNvPr id="20" name="Picture 19">
            <a:extLst>
              <a:ext uri="{FF2B5EF4-FFF2-40B4-BE49-F238E27FC236}">
                <a16:creationId xmlns:a16="http://schemas.microsoft.com/office/drawing/2014/main" id="{2756B886-9543-4E7B-BB72-E6943B22B446}"/>
              </a:ext>
            </a:extLst>
          </p:cNvPr>
          <p:cNvPicPr>
            <a:picLocks noChangeAspect="1"/>
          </p:cNvPicPr>
          <p:nvPr/>
        </p:nvPicPr>
        <p:blipFill>
          <a:blip r:embed="rId8"/>
          <a:stretch>
            <a:fillRect/>
          </a:stretch>
        </p:blipFill>
        <p:spPr>
          <a:xfrm>
            <a:off x="9879815" y="4338722"/>
            <a:ext cx="1849108" cy="2077527"/>
          </a:xfrm>
          <a:prstGeom prst="rect">
            <a:avLst/>
          </a:prstGeom>
        </p:spPr>
      </p:pic>
      <p:pic>
        <p:nvPicPr>
          <p:cNvPr id="21" name="Picture 20">
            <a:extLst>
              <a:ext uri="{FF2B5EF4-FFF2-40B4-BE49-F238E27FC236}">
                <a16:creationId xmlns:a16="http://schemas.microsoft.com/office/drawing/2014/main" id="{C2CDA8E5-00C9-40C6-B742-BAB71FF79C6F}"/>
              </a:ext>
            </a:extLst>
          </p:cNvPr>
          <p:cNvPicPr>
            <a:picLocks noChangeAspect="1"/>
          </p:cNvPicPr>
          <p:nvPr/>
        </p:nvPicPr>
        <p:blipFill rotWithShape="1">
          <a:blip r:embed="rId9"/>
          <a:srcRect b="9775"/>
          <a:stretch/>
        </p:blipFill>
        <p:spPr>
          <a:xfrm>
            <a:off x="2095340" y="4587691"/>
            <a:ext cx="2143585" cy="1828558"/>
          </a:xfrm>
          <a:prstGeom prst="rect">
            <a:avLst/>
          </a:prstGeom>
        </p:spPr>
      </p:pic>
      <p:pic>
        <p:nvPicPr>
          <p:cNvPr id="22" name="Picture 21">
            <a:extLst>
              <a:ext uri="{FF2B5EF4-FFF2-40B4-BE49-F238E27FC236}">
                <a16:creationId xmlns:a16="http://schemas.microsoft.com/office/drawing/2014/main" id="{DE863CE2-39D9-4A97-AC8B-0F262064335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127623" y="2906085"/>
            <a:ext cx="957588" cy="657500"/>
          </a:xfrm>
          <a:prstGeom prst="rect">
            <a:avLst/>
          </a:prstGeom>
        </p:spPr>
      </p:pic>
      <p:grpSp>
        <p:nvGrpSpPr>
          <p:cNvPr id="23" name="Group 22">
            <a:extLst>
              <a:ext uri="{FF2B5EF4-FFF2-40B4-BE49-F238E27FC236}">
                <a16:creationId xmlns:a16="http://schemas.microsoft.com/office/drawing/2014/main" id="{7B83CCB0-DD86-41C2-991A-777883F8B925}"/>
              </a:ext>
            </a:extLst>
          </p:cNvPr>
          <p:cNvGrpSpPr/>
          <p:nvPr/>
        </p:nvGrpSpPr>
        <p:grpSpPr>
          <a:xfrm>
            <a:off x="9490845" y="1722088"/>
            <a:ext cx="2509086" cy="2024775"/>
            <a:chOff x="9434673" y="1756123"/>
            <a:chExt cx="2559398" cy="2065376"/>
          </a:xfrm>
        </p:grpSpPr>
        <p:pic>
          <p:nvPicPr>
            <p:cNvPr id="24" name="Picture 23">
              <a:extLst>
                <a:ext uri="{FF2B5EF4-FFF2-40B4-BE49-F238E27FC236}">
                  <a16:creationId xmlns:a16="http://schemas.microsoft.com/office/drawing/2014/main" id="{6AF0EE97-34ED-4D2A-A278-DA8E82BFA2C1}"/>
                </a:ext>
              </a:extLst>
            </p:cNvPr>
            <p:cNvPicPr>
              <a:picLocks noChangeAspect="1"/>
            </p:cNvPicPr>
            <p:nvPr/>
          </p:nvPicPr>
          <p:blipFill rotWithShape="1">
            <a:blip r:embed="rId11"/>
            <a:srcRect b="13040"/>
            <a:stretch/>
          </p:blipFill>
          <p:spPr>
            <a:xfrm>
              <a:off x="9434673" y="1756123"/>
              <a:ext cx="2559398" cy="2008614"/>
            </a:xfrm>
            <a:prstGeom prst="rect">
              <a:avLst/>
            </a:prstGeom>
          </p:spPr>
        </p:pic>
        <p:pic>
          <p:nvPicPr>
            <p:cNvPr id="25" name="Picture 24">
              <a:extLst>
                <a:ext uri="{FF2B5EF4-FFF2-40B4-BE49-F238E27FC236}">
                  <a16:creationId xmlns:a16="http://schemas.microsoft.com/office/drawing/2014/main" id="{6057806B-0DDC-421F-9A60-57FA47AC08B0}"/>
                </a:ext>
              </a:extLst>
            </p:cNvPr>
            <p:cNvPicPr>
              <a:picLocks noChangeAspect="1"/>
            </p:cNvPicPr>
            <p:nvPr/>
          </p:nvPicPr>
          <p:blipFill>
            <a:blip r:embed="rId12"/>
            <a:stretch>
              <a:fillRect/>
            </a:stretch>
          </p:blipFill>
          <p:spPr>
            <a:xfrm>
              <a:off x="10493959" y="3408896"/>
              <a:ext cx="560717" cy="412603"/>
            </a:xfrm>
            <a:prstGeom prst="rect">
              <a:avLst/>
            </a:prstGeom>
          </p:spPr>
        </p:pic>
      </p:grpSp>
    </p:spTree>
    <p:extLst>
      <p:ext uri="{BB962C8B-B14F-4D97-AF65-F5344CB8AC3E}">
        <p14:creationId xmlns:p14="http://schemas.microsoft.com/office/powerpoint/2010/main" val="72532991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About BM">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628DF7B-B6D9-4E7B-81DA-C7D7FC6C83BF}"/>
              </a:ext>
            </a:extLst>
          </p:cNvPr>
          <p:cNvSpPr>
            <a:spLocks noGrp="1"/>
          </p:cNvSpPr>
          <p:nvPr>
            <p:ph type="title"/>
          </p:nvPr>
        </p:nvSpPr>
        <p:spPr>
          <a:xfrm>
            <a:off x="510819" y="365125"/>
            <a:ext cx="10515600" cy="1325563"/>
          </a:xfrm>
        </p:spPr>
        <p:txBody>
          <a:bodyPr/>
          <a:lstStyle/>
          <a:p>
            <a:r>
              <a:rPr lang="en-US">
                <a:solidFill>
                  <a:srgbClr val="21B9EC"/>
                </a:solidFill>
              </a:rPr>
              <a:t>Click to edit Master title style</a:t>
            </a:r>
            <a:endParaRPr lang="en-GB" dirty="0">
              <a:solidFill>
                <a:srgbClr val="21B9EC"/>
              </a:solidFill>
            </a:endParaRPr>
          </a:p>
        </p:txBody>
      </p:sp>
      <p:sp>
        <p:nvSpPr>
          <p:cNvPr id="4" name="Rectangle 3">
            <a:extLst>
              <a:ext uri="{FF2B5EF4-FFF2-40B4-BE49-F238E27FC236}">
                <a16:creationId xmlns:a16="http://schemas.microsoft.com/office/drawing/2014/main" id="{1B0599EA-4016-4647-93CB-F5F7AB4F7A8D}"/>
              </a:ext>
            </a:extLst>
          </p:cNvPr>
          <p:cNvSpPr/>
          <p:nvPr/>
        </p:nvSpPr>
        <p:spPr bwMode="auto">
          <a:xfrm>
            <a:off x="8013497" y="1424218"/>
            <a:ext cx="3571699"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tuServ</a:t>
            </a:r>
          </a:p>
        </p:txBody>
      </p:sp>
      <p:sp>
        <p:nvSpPr>
          <p:cNvPr id="5" name="Rectangle 4">
            <a:extLst>
              <a:ext uri="{FF2B5EF4-FFF2-40B4-BE49-F238E27FC236}">
                <a16:creationId xmlns:a16="http://schemas.microsoft.com/office/drawing/2014/main" id="{32D0B299-05F9-4FC0-9420-53B1FA9ED244}"/>
              </a:ext>
            </a:extLst>
          </p:cNvPr>
          <p:cNvSpPr/>
          <p:nvPr/>
        </p:nvSpPr>
        <p:spPr bwMode="auto">
          <a:xfrm>
            <a:off x="622359" y="1431907"/>
            <a:ext cx="3571699"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Innovation</a:t>
            </a:r>
          </a:p>
        </p:txBody>
      </p:sp>
      <p:sp>
        <p:nvSpPr>
          <p:cNvPr id="6" name="Rectangle 5">
            <a:extLst>
              <a:ext uri="{FF2B5EF4-FFF2-40B4-BE49-F238E27FC236}">
                <a16:creationId xmlns:a16="http://schemas.microsoft.com/office/drawing/2014/main" id="{35E43733-C632-4657-8331-DDF7EC14CE6D}"/>
              </a:ext>
            </a:extLst>
          </p:cNvPr>
          <p:cNvSpPr/>
          <p:nvPr/>
        </p:nvSpPr>
        <p:spPr bwMode="auto">
          <a:xfrm>
            <a:off x="4315347" y="1424218"/>
            <a:ext cx="3571699"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Core Enterprise</a:t>
            </a:r>
          </a:p>
        </p:txBody>
      </p:sp>
      <p:graphicFrame>
        <p:nvGraphicFramePr>
          <p:cNvPr id="7" name="Table 6">
            <a:extLst>
              <a:ext uri="{FF2B5EF4-FFF2-40B4-BE49-F238E27FC236}">
                <a16:creationId xmlns:a16="http://schemas.microsoft.com/office/drawing/2014/main" id="{E8E860E6-912E-47E9-8DF7-F15B6CB2C597}"/>
              </a:ext>
            </a:extLst>
          </p:cNvPr>
          <p:cNvGraphicFramePr>
            <a:graphicFrameLocks noGrp="1"/>
          </p:cNvGraphicFramePr>
          <p:nvPr>
            <p:extLst>
              <p:ext uri="{D42A27DB-BD31-4B8C-83A1-F6EECF244321}">
                <p14:modId xmlns:p14="http://schemas.microsoft.com/office/powerpoint/2010/main" val="138631171"/>
              </p:ext>
            </p:extLst>
          </p:nvPr>
        </p:nvGraphicFramePr>
        <p:xfrm>
          <a:off x="617479" y="2179171"/>
          <a:ext cx="3571699" cy="4188303"/>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2510350">
                <a:tc>
                  <a:txBody>
                    <a:bodyPr/>
                    <a:lstStyle/>
                    <a:p>
                      <a:r>
                        <a:rPr lang="en-US" sz="1400" b="1" i="0" kern="1200" dirty="0">
                          <a:solidFill>
                            <a:schemeClr val="tx1">
                              <a:lumMod val="85000"/>
                              <a:lumOff val="15000"/>
                            </a:schemeClr>
                          </a:solidFill>
                          <a:latin typeface="+mn-lt"/>
                          <a:ea typeface="+mn-ea"/>
                          <a:cs typeface="+mn-cs"/>
                        </a:rPr>
                        <a:t>True Mobile</a:t>
                      </a:r>
                    </a:p>
                    <a:p>
                      <a:pPr marL="285750" indent="-285750">
                        <a:buFont typeface="Arial" pitchFamily="34" charset="0"/>
                        <a:buChar char="•"/>
                      </a:pPr>
                      <a:r>
                        <a:rPr lang="en-US" sz="1400" b="0" dirty="0">
                          <a:solidFill>
                            <a:schemeClr val="tx1">
                              <a:lumMod val="85000"/>
                              <a:lumOff val="15000"/>
                            </a:schemeClr>
                          </a:solidFill>
                        </a:rPr>
                        <a:t>Microsoft DX Eco</a:t>
                      </a:r>
                      <a:r>
                        <a:rPr lang="en-US" sz="1400" b="0" baseline="0" dirty="0">
                          <a:solidFill>
                            <a:schemeClr val="tx1">
                              <a:lumMod val="85000"/>
                              <a:lumOff val="15000"/>
                            </a:schemeClr>
                          </a:solidFill>
                        </a:rPr>
                        <a:t> System Insider Program </a:t>
                      </a:r>
                    </a:p>
                    <a:p>
                      <a:pPr marL="285750" indent="-285750">
                        <a:buFont typeface="Arial" pitchFamily="34" charset="0"/>
                        <a:buChar char="•"/>
                      </a:pPr>
                      <a:r>
                        <a:rPr lang="en-US" sz="1400" b="0" baseline="0" dirty="0">
                          <a:solidFill>
                            <a:schemeClr val="tx1">
                              <a:lumMod val="85000"/>
                              <a:lumOff val="15000"/>
                            </a:schemeClr>
                          </a:solidFill>
                        </a:rPr>
                        <a:t>Universal Windows Platform</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HoloLens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Innovate</a:t>
                      </a:r>
                    </a:p>
                    <a:p>
                      <a:pPr marL="285750" indent="-285750">
                        <a:buFont typeface="Arial" pitchFamily="34" charset="0"/>
                        <a:buChar char="•"/>
                      </a:pPr>
                      <a:r>
                        <a:rPr lang="en-US" sz="1400" b="0" baseline="0" dirty="0">
                          <a:solidFill>
                            <a:schemeClr val="tx1">
                              <a:lumMod val="85000"/>
                              <a:lumOff val="15000"/>
                            </a:schemeClr>
                          </a:solidFill>
                        </a:rPr>
                        <a:t>8-84 inch</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Candy – Information Radiators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IOT</a:t>
                      </a:r>
                    </a:p>
                    <a:p>
                      <a:pPr marL="285750" indent="-285750">
                        <a:buFont typeface="Arial" pitchFamily="34" charset="0"/>
                        <a:buChar char="•"/>
                      </a:pPr>
                      <a:r>
                        <a:rPr lang="en-US" sz="1400" b="0" baseline="0" dirty="0">
                          <a:solidFill>
                            <a:schemeClr val="tx1">
                              <a:lumMod val="85000"/>
                              <a:lumOff val="15000"/>
                            </a:schemeClr>
                          </a:solidFill>
                        </a:rPr>
                        <a:t>Enterprise Insight with </a:t>
                      </a:r>
                      <a:r>
                        <a:rPr lang="en-US" sz="1400" b="0" baseline="0" dirty="0" err="1">
                          <a:solidFill>
                            <a:schemeClr val="tx1">
                              <a:lumMod val="85000"/>
                              <a:lumOff val="15000"/>
                            </a:schemeClr>
                          </a:solidFill>
                        </a:rPr>
                        <a:t>IoT</a:t>
                      </a:r>
                      <a:endParaRPr lang="en-US" sz="1400" b="0" baseline="0" dirty="0">
                        <a:solidFill>
                          <a:schemeClr val="tx1">
                            <a:lumMod val="85000"/>
                            <a:lumOff val="15000"/>
                          </a:schemeClr>
                        </a:solidFill>
                      </a:endParaRPr>
                    </a:p>
                    <a:p>
                      <a:pPr marL="285750" indent="-285750">
                        <a:buFont typeface="Arial" pitchFamily="34" charset="0"/>
                        <a:buChar char="•"/>
                      </a:pPr>
                      <a:r>
                        <a:rPr lang="en-US" sz="1400" b="0" baseline="0" dirty="0">
                          <a:solidFill>
                            <a:schemeClr val="tx1">
                              <a:lumMod val="85000"/>
                              <a:lumOff val="15000"/>
                            </a:schemeClr>
                          </a:solidFill>
                        </a:rPr>
                        <a:t>Wearable </a:t>
                      </a:r>
                      <a:r>
                        <a:rPr lang="en-US" sz="1400" b="0" baseline="0" dirty="0" err="1">
                          <a:solidFill>
                            <a:schemeClr val="tx1">
                              <a:lumMod val="85000"/>
                              <a:lumOff val="15000"/>
                            </a:schemeClr>
                          </a:solidFill>
                        </a:rPr>
                        <a:t>IoT</a:t>
                      </a:r>
                      <a:endParaRPr lang="en-US" sz="105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8" name="Picture 7">
            <a:extLst>
              <a:ext uri="{FF2B5EF4-FFF2-40B4-BE49-F238E27FC236}">
                <a16:creationId xmlns:a16="http://schemas.microsoft.com/office/drawing/2014/main" id="{183C4B8E-B4D3-4D02-A95F-3AC5ED772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247" y="5759761"/>
            <a:ext cx="3012167" cy="331338"/>
          </a:xfrm>
          <a:prstGeom prst="rect">
            <a:avLst/>
          </a:prstGeom>
        </p:spPr>
      </p:pic>
      <p:graphicFrame>
        <p:nvGraphicFramePr>
          <p:cNvPr id="9" name="Table 8">
            <a:extLst>
              <a:ext uri="{FF2B5EF4-FFF2-40B4-BE49-F238E27FC236}">
                <a16:creationId xmlns:a16="http://schemas.microsoft.com/office/drawing/2014/main" id="{B0461429-64DE-4B42-95E0-42F9EDEAAD77}"/>
              </a:ext>
            </a:extLst>
          </p:cNvPr>
          <p:cNvGraphicFramePr>
            <a:graphicFrameLocks noGrp="1"/>
          </p:cNvGraphicFramePr>
          <p:nvPr>
            <p:extLst>
              <p:ext uri="{D42A27DB-BD31-4B8C-83A1-F6EECF244321}">
                <p14:modId xmlns:p14="http://schemas.microsoft.com/office/powerpoint/2010/main" val="1802581964"/>
              </p:ext>
            </p:extLst>
          </p:nvPr>
        </p:nvGraphicFramePr>
        <p:xfrm>
          <a:off x="4315347" y="2171132"/>
          <a:ext cx="3571699" cy="4196342"/>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4196342">
                <a:tc>
                  <a:txBody>
                    <a:bodyPr/>
                    <a:lstStyle/>
                    <a:p>
                      <a:r>
                        <a:rPr lang="en-US" sz="1400" b="1" i="0" kern="1200">
                          <a:solidFill>
                            <a:schemeClr val="tx1">
                              <a:lumMod val="85000"/>
                              <a:lumOff val="15000"/>
                            </a:schemeClr>
                          </a:solidFill>
                          <a:latin typeface="+mn-lt"/>
                          <a:ea typeface="+mn-ea"/>
                          <a:cs typeface="+mn-cs"/>
                        </a:rPr>
                        <a:t>Imagine a Better Enterprise</a:t>
                      </a:r>
                      <a:endParaRPr lang="en-US" sz="1400" b="1" i="0"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US" sz="1400" b="0">
                          <a:solidFill>
                            <a:schemeClr val="tx1">
                              <a:lumMod val="85000"/>
                              <a:lumOff val="15000"/>
                            </a:schemeClr>
                          </a:solidFill>
                        </a:rPr>
                        <a:t>Reimagine your requirements</a:t>
                      </a:r>
                    </a:p>
                    <a:p>
                      <a:pPr marL="285750" indent="-285750">
                        <a:buFont typeface="Arial" pitchFamily="34" charset="0"/>
                        <a:buChar char="•"/>
                      </a:pPr>
                      <a:r>
                        <a:rPr lang="en-US" sz="1400" b="0" baseline="0">
                          <a:solidFill>
                            <a:schemeClr val="tx1">
                              <a:lumMod val="85000"/>
                              <a:lumOff val="15000"/>
                            </a:schemeClr>
                          </a:solidFill>
                        </a:rPr>
                        <a:t>Articulate your needs</a:t>
                      </a:r>
                    </a:p>
                    <a:p>
                      <a:pPr marL="285750" indent="-285750">
                        <a:buFont typeface="Arial" pitchFamily="34" charset="0"/>
                        <a:buChar char="•"/>
                      </a:pPr>
                      <a:r>
                        <a:rPr lang="en-US" sz="1400" b="0" baseline="0">
                          <a:solidFill>
                            <a:schemeClr val="tx1">
                              <a:lumMod val="85000"/>
                              <a:lumOff val="15000"/>
                            </a:schemeClr>
                          </a:solidFill>
                        </a:rPr>
                        <a:t>LoB applications</a:t>
                      </a:r>
                    </a:p>
                    <a:p>
                      <a:pPr marL="285750" indent="-285750">
                        <a:buFont typeface="Arial" pitchFamily="34" charset="0"/>
                        <a:buChar char="•"/>
                      </a:pPr>
                      <a:r>
                        <a:rPr lang="en-US" sz="1400" b="0" baseline="0">
                          <a:solidFill>
                            <a:schemeClr val="tx1">
                              <a:lumMod val="85000"/>
                              <a:lumOff val="15000"/>
                            </a:schemeClr>
                          </a:solidFill>
                        </a:rPr>
                        <a:t>Fully integrated architected solutions</a:t>
                      </a:r>
                    </a:p>
                    <a:p>
                      <a:pPr marL="285750" indent="-285750">
                        <a:buFont typeface="Arial" pitchFamily="34" charset="0"/>
                        <a:buChar char="•"/>
                      </a:pPr>
                      <a:r>
                        <a:rPr lang="en-US" sz="1400" b="0" baseline="0">
                          <a:solidFill>
                            <a:schemeClr val="tx1">
                              <a:lumMod val="85000"/>
                              <a:lumOff val="15000"/>
                            </a:schemeClr>
                          </a:solidFill>
                        </a:rPr>
                        <a:t>Holisitic view</a:t>
                      </a:r>
                    </a:p>
                    <a:p>
                      <a:pPr marL="285750" indent="-285750">
                        <a:buFont typeface="Arial" pitchFamily="34" charset="0"/>
                        <a:buChar char="•"/>
                      </a:pPr>
                      <a:r>
                        <a:rPr lang="en-US" sz="1400" b="0" baseline="0">
                          <a:solidFill>
                            <a:schemeClr val="tx1">
                              <a:lumMod val="85000"/>
                              <a:lumOff val="15000"/>
                            </a:schemeClr>
                          </a:solidFill>
                        </a:rPr>
                        <a:t>Minimising cost and delivery time</a:t>
                      </a:r>
                    </a:p>
                    <a:p>
                      <a:pPr marL="285750" indent="-285750">
                        <a:buFont typeface="Arial" pitchFamily="34" charset="0"/>
                        <a:buChar char="•"/>
                      </a:pPr>
                      <a:r>
                        <a:rPr lang="en-US" sz="1400" b="0" baseline="0">
                          <a:solidFill>
                            <a:schemeClr val="tx1">
                              <a:lumMod val="85000"/>
                              <a:lumOff val="15000"/>
                            </a:schemeClr>
                          </a:solidFill>
                        </a:rPr>
                        <a:t>Increase efficiency</a:t>
                      </a: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0" name="Picture 9">
            <a:extLst>
              <a:ext uri="{FF2B5EF4-FFF2-40B4-BE49-F238E27FC236}">
                <a16:creationId xmlns:a16="http://schemas.microsoft.com/office/drawing/2014/main" id="{680D147E-7F18-4E70-ACCF-A8EAFCB55993}"/>
              </a:ext>
            </a:extLst>
          </p:cNvPr>
          <p:cNvPicPr>
            <a:picLocks noChangeAspect="1"/>
          </p:cNvPicPr>
          <p:nvPr/>
        </p:nvPicPr>
        <p:blipFill rotWithShape="1">
          <a:blip r:embed="rId3">
            <a:extLst>
              <a:ext uri="{28A0092B-C50C-407E-A947-70E740481C1C}">
                <a14:useLocalDpi xmlns:a14="http://schemas.microsoft.com/office/drawing/2010/main" val="0"/>
              </a:ext>
            </a:extLst>
          </a:blip>
          <a:srcRect b="22389"/>
          <a:stretch/>
        </p:blipFill>
        <p:spPr>
          <a:xfrm>
            <a:off x="4571423" y="4907058"/>
            <a:ext cx="3126238" cy="1184041"/>
          </a:xfrm>
          <a:prstGeom prst="rect">
            <a:avLst/>
          </a:prstGeom>
        </p:spPr>
      </p:pic>
      <p:graphicFrame>
        <p:nvGraphicFramePr>
          <p:cNvPr id="11" name="Table 10">
            <a:extLst>
              <a:ext uri="{FF2B5EF4-FFF2-40B4-BE49-F238E27FC236}">
                <a16:creationId xmlns:a16="http://schemas.microsoft.com/office/drawing/2014/main" id="{65939446-835D-4DAC-9B39-D6E07092CE0C}"/>
              </a:ext>
            </a:extLst>
          </p:cNvPr>
          <p:cNvGraphicFramePr>
            <a:graphicFrameLocks noGrp="1"/>
          </p:cNvGraphicFramePr>
          <p:nvPr>
            <p:extLst>
              <p:ext uri="{D42A27DB-BD31-4B8C-83A1-F6EECF244321}">
                <p14:modId xmlns:p14="http://schemas.microsoft.com/office/powerpoint/2010/main" val="320914093"/>
              </p:ext>
            </p:extLst>
          </p:nvPr>
        </p:nvGraphicFramePr>
        <p:xfrm>
          <a:off x="8013497" y="2166203"/>
          <a:ext cx="3571699" cy="4196342"/>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4196342">
                <a:tc>
                  <a:txBody>
                    <a:bodyPr/>
                    <a:lstStyle/>
                    <a:p>
                      <a:r>
                        <a:rPr lang="en-US" sz="1400" b="1" kern="1200" dirty="0">
                          <a:solidFill>
                            <a:schemeClr val="tx1">
                              <a:lumMod val="85000"/>
                              <a:lumOff val="15000"/>
                            </a:schemeClr>
                          </a:solidFill>
                          <a:latin typeface="+mn-lt"/>
                          <a:ea typeface="+mn-ea"/>
                          <a:cs typeface="+mn-cs"/>
                        </a:rPr>
                        <a:t>Modern</a:t>
                      </a:r>
                      <a:r>
                        <a:rPr lang="en-US" sz="1400" b="1" kern="1200" baseline="0" dirty="0">
                          <a:solidFill>
                            <a:schemeClr val="tx1">
                              <a:lumMod val="85000"/>
                              <a:lumOff val="15000"/>
                            </a:schemeClr>
                          </a:solidFill>
                          <a:latin typeface="+mn-lt"/>
                          <a:ea typeface="+mn-ea"/>
                          <a:cs typeface="+mn-cs"/>
                        </a:rPr>
                        <a:t> Policing</a:t>
                      </a:r>
                      <a:endParaRPr lang="en-US" sz="1400" b="1"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GB" sz="1400" b="0" dirty="0">
                          <a:solidFill>
                            <a:schemeClr val="tx1">
                              <a:lumMod val="85000"/>
                              <a:lumOff val="15000"/>
                            </a:schemeClr>
                          </a:solidFill>
                        </a:rPr>
                        <a:t>Designed with Operational Police officers</a:t>
                      </a:r>
                    </a:p>
                    <a:p>
                      <a:pPr marL="285750" indent="-285750">
                        <a:buFont typeface="Arial" pitchFamily="34" charset="0"/>
                        <a:buChar char="•"/>
                      </a:pPr>
                      <a:r>
                        <a:rPr lang="en-GB" sz="1400" b="0" dirty="0">
                          <a:solidFill>
                            <a:schemeClr val="tx1">
                              <a:lumMod val="85000"/>
                              <a:lumOff val="15000"/>
                            </a:schemeClr>
                          </a:solidFill>
                        </a:rPr>
                        <a:t>Uses technology that is familiar to staff</a:t>
                      </a:r>
                    </a:p>
                    <a:p>
                      <a:pPr marL="285750" indent="-285750">
                        <a:buFont typeface="Arial" pitchFamily="34" charset="0"/>
                        <a:buChar char="•"/>
                      </a:pPr>
                      <a:r>
                        <a:rPr lang="en-GB" sz="1400" b="0" dirty="0">
                          <a:solidFill>
                            <a:schemeClr val="tx1">
                              <a:lumMod val="85000"/>
                              <a:lumOff val="15000"/>
                            </a:schemeClr>
                          </a:solidFill>
                        </a:rPr>
                        <a:t>Real time information access and collaboration.</a:t>
                      </a:r>
                    </a:p>
                    <a:p>
                      <a:pPr marL="285750" indent="-285750">
                        <a:buFont typeface="Arial" pitchFamily="34" charset="0"/>
                        <a:buChar char="•"/>
                      </a:pPr>
                      <a:r>
                        <a:rPr lang="en-GB" sz="1400" b="0" dirty="0">
                          <a:solidFill>
                            <a:schemeClr val="tx1">
                              <a:lumMod val="85000"/>
                              <a:lumOff val="15000"/>
                            </a:schemeClr>
                          </a:solidFill>
                        </a:rPr>
                        <a:t>Secure evidentiary correct data store.</a:t>
                      </a:r>
                    </a:p>
                    <a:p>
                      <a:pPr marL="285750" indent="-285750">
                        <a:buFont typeface="Arial" pitchFamily="34" charset="0"/>
                        <a:buChar char="•"/>
                      </a:pPr>
                      <a:r>
                        <a:rPr lang="en-GB" sz="1400" b="0" dirty="0">
                          <a:solidFill>
                            <a:schemeClr val="tx1">
                              <a:lumMod val="85000"/>
                              <a:lumOff val="15000"/>
                            </a:schemeClr>
                          </a:solidFill>
                        </a:rPr>
                        <a:t>Full Accountability and audit trail </a:t>
                      </a:r>
                    </a:p>
                    <a:p>
                      <a:pPr marL="285750" indent="-285750">
                        <a:buFont typeface="Arial" pitchFamily="34" charset="0"/>
                        <a:buChar char="•"/>
                      </a:pPr>
                      <a:r>
                        <a:rPr lang="en-GB" sz="1400" b="0" dirty="0">
                          <a:solidFill>
                            <a:schemeClr val="tx1">
                              <a:lumMod val="85000"/>
                              <a:lumOff val="15000"/>
                            </a:schemeClr>
                          </a:solidFill>
                        </a:rPr>
                        <a:t>Time saving and increased efficiency</a:t>
                      </a:r>
                      <a:r>
                        <a:rPr lang="en-GB" sz="1400" b="0" baseline="0" dirty="0">
                          <a:solidFill>
                            <a:schemeClr val="tx1">
                              <a:lumMod val="85000"/>
                              <a:lumOff val="15000"/>
                            </a:schemeClr>
                          </a:solidFill>
                        </a:rPr>
                        <a:t> throughout the organisation</a:t>
                      </a:r>
                    </a:p>
                    <a:p>
                      <a:pPr marL="285750" indent="-285750">
                        <a:buFont typeface="Arial" pitchFamily="34" charset="0"/>
                        <a:buChar char="•"/>
                      </a:pPr>
                      <a:r>
                        <a:rPr lang="en-GB" sz="1400" b="0" baseline="0" dirty="0">
                          <a:solidFill>
                            <a:schemeClr val="tx1">
                              <a:lumMod val="85000"/>
                              <a:lumOff val="15000"/>
                            </a:schemeClr>
                          </a:solidFill>
                        </a:rPr>
                        <a:t>Mobility / field worker solutions</a:t>
                      </a:r>
                      <a:endParaRPr lang="en-US" sz="1400" b="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2" name="Picture 11">
            <a:extLst>
              <a:ext uri="{FF2B5EF4-FFF2-40B4-BE49-F238E27FC236}">
                <a16:creationId xmlns:a16="http://schemas.microsoft.com/office/drawing/2014/main" id="{BF1AA7F3-BB5C-4C5D-BDB4-8C731FA589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45169" y="5108553"/>
            <a:ext cx="2381250" cy="781050"/>
          </a:xfrm>
          <a:prstGeom prst="rect">
            <a:avLst/>
          </a:prstGeom>
        </p:spPr>
      </p:pic>
    </p:spTree>
    <p:extLst>
      <p:ext uri="{BB962C8B-B14F-4D97-AF65-F5344CB8AC3E}">
        <p14:creationId xmlns:p14="http://schemas.microsoft.com/office/powerpoint/2010/main" val="4018816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MVP Staff SMT">
    <p:spTree>
      <p:nvGrpSpPr>
        <p:cNvPr id="1" name=""/>
        <p:cNvGrpSpPr/>
        <p:nvPr/>
      </p:nvGrpSpPr>
      <p:grpSpPr>
        <a:xfrm>
          <a:off x="0" y="0"/>
          <a:ext cx="0" cy="0"/>
          <a:chOff x="0" y="0"/>
          <a:chExt cx="0" cy="0"/>
        </a:xfrm>
      </p:grpSpPr>
      <p:grpSp>
        <p:nvGrpSpPr>
          <p:cNvPr id="2" name="Group 1"/>
          <p:cNvGrpSpPr/>
          <p:nvPr/>
        </p:nvGrpSpPr>
        <p:grpSpPr>
          <a:xfrm>
            <a:off x="4026920" y="891529"/>
            <a:ext cx="3636647" cy="4663102"/>
            <a:chOff x="-248188" y="1115028"/>
            <a:chExt cx="3636647" cy="4663102"/>
          </a:xfrm>
        </p:grpSpPr>
        <p:pic>
          <p:nvPicPr>
            <p:cNvPr id="3" name="Picture 3" descr="C:\Users\Lauren\Documents\MVP_Logo_Kit\MVP Logo Kit\MVP_Horizontal_BlueOnly.png"/>
            <p:cNvPicPr>
              <a:picLocks noChangeAspect="1" noChangeArrowheads="1"/>
            </p:cNvPicPr>
            <p:nvPr/>
          </p:nvPicPr>
          <p:blipFill>
            <a:blip r:embed="rId2" cstate="print"/>
            <a:stretch>
              <a:fillRect/>
            </a:stretch>
          </p:blipFill>
          <p:spPr bwMode="auto">
            <a:xfrm>
              <a:off x="929711" y="5259853"/>
              <a:ext cx="1276847" cy="518277"/>
            </a:xfrm>
            <a:prstGeom prst="rect">
              <a:avLst/>
            </a:prstGeom>
            <a:noFill/>
          </p:spPr>
        </p:pic>
        <p:sp>
          <p:nvSpPr>
            <p:cNvPr id="4" name="Rectangle 3"/>
            <p:cNvSpPr/>
            <p:nvPr/>
          </p:nvSpPr>
          <p:spPr>
            <a:xfrm>
              <a:off x="-248188" y="4167022"/>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Robert Hogg</a:t>
              </a:r>
            </a:p>
            <a:p>
              <a:pPr algn="ctr"/>
              <a:r>
                <a:rPr lang="en-GB" sz="1600" dirty="0"/>
                <a:t>Managing Director</a:t>
              </a:r>
            </a:p>
            <a:p>
              <a:pPr algn="ctr"/>
              <a:endParaRPr lang="en-GB" sz="333" dirty="0"/>
            </a:p>
            <a:p>
              <a:pPr algn="ctr"/>
              <a:r>
                <a:rPr lang="en-GB" sz="1600" dirty="0"/>
                <a:t>BSc (Hons) FBCS CITP CEng</a:t>
              </a:r>
              <a:endParaRPr lang="en-GB" sz="1600" dirty="0">
                <a:latin typeface="Segoe" pitchFamily="34" charset="0"/>
                <a:cs typeface="Segoe" pitchFamily="34" charset="0"/>
              </a:endParaRPr>
            </a:p>
          </p:txBody>
        </p:sp>
        <p:grpSp>
          <p:nvGrpSpPr>
            <p:cNvPr id="5" name="Group 4"/>
            <p:cNvGrpSpPr/>
            <p:nvPr/>
          </p:nvGrpSpPr>
          <p:grpSpPr>
            <a:xfrm>
              <a:off x="332046" y="1115028"/>
              <a:ext cx="2364206" cy="2930044"/>
              <a:chOff x="332046" y="1105503"/>
              <a:chExt cx="2364206" cy="2930044"/>
            </a:xfrm>
          </p:grpSpPr>
          <p:sp>
            <p:nvSpPr>
              <p:cNvPr id="6" name="Rectangle 5"/>
              <p:cNvSpPr/>
              <p:nvPr/>
            </p:nvSpPr>
            <p:spPr>
              <a:xfrm>
                <a:off x="665942" y="3556310"/>
                <a:ext cx="1808386"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Integration</a:t>
                </a:r>
                <a:endParaRPr lang="en-GB" sz="2800" b="1" dirty="0">
                  <a:solidFill>
                    <a:srgbClr val="21B9EC"/>
                  </a:solidFill>
                  <a:latin typeface="Segoe" pitchFamily="34" charset="0"/>
                  <a:cs typeface="Segoe" pitchFamily="34" charset="0"/>
                </a:endParaRPr>
              </a:p>
            </p:txBody>
          </p:sp>
          <p:pic>
            <p:nvPicPr>
              <p:cNvPr id="7" name="Picture 4" descr="C:\Users\Lauren\Documents\Black Marble\Artwork\Staff Members\Headshots\256px\boss_256.png"/>
              <p:cNvPicPr>
                <a:picLocks noChangeAspect="1" noChangeArrowheads="1"/>
              </p:cNvPicPr>
              <p:nvPr/>
            </p:nvPicPr>
            <p:blipFill>
              <a:blip r:embed="rId3" cstate="print"/>
              <a:srcRect/>
              <a:stretch>
                <a:fillRect/>
              </a:stretch>
            </p:blipFill>
            <p:spPr bwMode="auto">
              <a:xfrm>
                <a:off x="332046" y="1105503"/>
                <a:ext cx="2364206" cy="2364207"/>
              </a:xfrm>
              <a:prstGeom prst="rect">
                <a:avLst/>
              </a:prstGeom>
              <a:noFill/>
            </p:spPr>
          </p:pic>
        </p:grpSp>
      </p:grpSp>
      <p:grpSp>
        <p:nvGrpSpPr>
          <p:cNvPr id="8" name="Group 7"/>
          <p:cNvGrpSpPr/>
          <p:nvPr/>
        </p:nvGrpSpPr>
        <p:grpSpPr>
          <a:xfrm>
            <a:off x="7332260" y="892235"/>
            <a:ext cx="4618671" cy="4662396"/>
            <a:chOff x="2456134" y="1115733"/>
            <a:chExt cx="4618671" cy="4662396"/>
          </a:xfrm>
        </p:grpSpPr>
        <p:sp>
          <p:nvSpPr>
            <p:cNvPr id="9" name="Rectangle 8"/>
            <p:cNvSpPr/>
            <p:nvPr/>
          </p:nvSpPr>
          <p:spPr>
            <a:xfrm>
              <a:off x="2456134" y="4167022"/>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Richard Fennell</a:t>
              </a:r>
            </a:p>
            <a:p>
              <a:pPr algn="ctr"/>
              <a:r>
                <a:rPr lang="en-GB" sz="1600" dirty="0"/>
                <a:t>Engineering Director</a:t>
              </a:r>
            </a:p>
            <a:p>
              <a:pPr algn="ctr"/>
              <a:r>
                <a:rPr lang="en-GB" sz="1600" dirty="0"/>
                <a:t>BSc (Hons) FBCS CITP CEng</a:t>
              </a:r>
              <a:endParaRPr lang="en-GB" sz="1600" dirty="0">
                <a:latin typeface="Segoe" pitchFamily="34" charset="0"/>
                <a:cs typeface="Segoe" pitchFamily="34" charset="0"/>
              </a:endParaRPr>
            </a:p>
          </p:txBody>
        </p:sp>
        <p:grpSp>
          <p:nvGrpSpPr>
            <p:cNvPr id="10" name="Group 9"/>
            <p:cNvGrpSpPr/>
            <p:nvPr/>
          </p:nvGrpSpPr>
          <p:grpSpPr>
            <a:xfrm>
              <a:off x="3206834" y="1115733"/>
              <a:ext cx="3117270" cy="2929339"/>
              <a:chOff x="3206834" y="1105503"/>
              <a:chExt cx="3117270" cy="2929339"/>
            </a:xfrm>
          </p:grpSpPr>
          <p:sp>
            <p:nvSpPr>
              <p:cNvPr id="12" name="Rectangle 11"/>
              <p:cNvSpPr/>
              <p:nvPr/>
            </p:nvSpPr>
            <p:spPr>
              <a:xfrm>
                <a:off x="3206834" y="3555605"/>
                <a:ext cx="3117270"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Visual Studio (ALM)</a:t>
                </a:r>
              </a:p>
            </p:txBody>
          </p:sp>
          <p:pic>
            <p:nvPicPr>
              <p:cNvPr id="13" name="Picture 5" descr="C:\Users\Lauren\Documents\Black Marble\Artwork\Staff Members\Headshots\256px\richard_256.png"/>
              <p:cNvPicPr>
                <a:picLocks noChangeAspect="1" noChangeArrowheads="1"/>
              </p:cNvPicPr>
              <p:nvPr/>
            </p:nvPicPr>
            <p:blipFill>
              <a:blip r:embed="rId4" cstate="print"/>
              <a:srcRect/>
              <a:stretch>
                <a:fillRect/>
              </a:stretch>
            </p:blipFill>
            <p:spPr bwMode="auto">
              <a:xfrm>
                <a:off x="3548641" y="1105503"/>
                <a:ext cx="2420849" cy="2420850"/>
              </a:xfrm>
              <a:prstGeom prst="rect">
                <a:avLst/>
              </a:prstGeom>
              <a:noFill/>
            </p:spPr>
          </p:pic>
        </p:grpSp>
        <p:pic>
          <p:nvPicPr>
            <p:cNvPr id="11" name="Picture 3" descr="C:\Users\Lauren\Documents\MVP_Logo_Kit\MVP Logo Kit\MVP_Horizontal_BlueOnly.png"/>
            <p:cNvPicPr>
              <a:picLocks noChangeAspect="1" noChangeArrowheads="1"/>
            </p:cNvPicPr>
            <p:nvPr/>
          </p:nvPicPr>
          <p:blipFill>
            <a:blip r:embed="rId2" cstate="print"/>
            <a:stretch>
              <a:fillRect/>
            </a:stretch>
          </p:blipFill>
          <p:spPr bwMode="auto">
            <a:xfrm>
              <a:off x="4127045" y="5259852"/>
              <a:ext cx="1276847" cy="518277"/>
            </a:xfrm>
            <a:prstGeom prst="rect">
              <a:avLst/>
            </a:prstGeom>
            <a:noFill/>
          </p:spPr>
        </p:pic>
      </p:grp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8534" y="5686106"/>
            <a:ext cx="2089415" cy="512378"/>
          </a:xfrm>
          <a:prstGeom prst="rect">
            <a:avLst/>
          </a:prstGeom>
        </p:spPr>
      </p:pic>
      <p:grpSp>
        <p:nvGrpSpPr>
          <p:cNvPr id="15" name="Group 14"/>
          <p:cNvGrpSpPr/>
          <p:nvPr/>
        </p:nvGrpSpPr>
        <p:grpSpPr>
          <a:xfrm>
            <a:off x="665698" y="1057064"/>
            <a:ext cx="3333492" cy="4512041"/>
            <a:chOff x="5159705" y="1266088"/>
            <a:chExt cx="3333492" cy="4512041"/>
          </a:xfrm>
        </p:grpSpPr>
        <p:pic>
          <p:nvPicPr>
            <p:cNvPr id="16" name="Picture 15"/>
            <p:cNvPicPr>
              <a:picLocks noChangeAspect="1"/>
            </p:cNvPicPr>
            <p:nvPr/>
          </p:nvPicPr>
          <p:blipFill rotWithShape="1">
            <a:blip r:embed="rId6">
              <a:extLst>
                <a:ext uri="{28A0092B-C50C-407E-A947-70E740481C1C}">
                  <a14:useLocalDpi xmlns:a14="http://schemas.microsoft.com/office/drawing/2010/main" val="0"/>
                </a:ext>
              </a:extLst>
            </a:blip>
            <a:srcRect t="-3296" b="-1"/>
            <a:stretch/>
          </p:blipFill>
          <p:spPr>
            <a:xfrm>
              <a:off x="5512187" y="1266088"/>
              <a:ext cx="2512633" cy="2293773"/>
            </a:xfrm>
            <a:prstGeom prst="rect">
              <a:avLst/>
            </a:prstGeom>
          </p:spPr>
        </p:pic>
        <p:sp>
          <p:nvSpPr>
            <p:cNvPr id="17" name="Rectangle 16"/>
            <p:cNvSpPr/>
            <p:nvPr/>
          </p:nvSpPr>
          <p:spPr>
            <a:xfrm>
              <a:off x="6288545" y="3565835"/>
              <a:ext cx="1075813"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Azure</a:t>
              </a:r>
            </a:p>
          </p:txBody>
        </p:sp>
        <p:sp>
          <p:nvSpPr>
            <p:cNvPr id="18" name="Rectangle 17"/>
            <p:cNvSpPr/>
            <p:nvPr/>
          </p:nvSpPr>
          <p:spPr>
            <a:xfrm>
              <a:off x="5159705" y="4167022"/>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Rik Hepworth</a:t>
              </a:r>
            </a:p>
            <a:p>
              <a:pPr algn="ctr"/>
              <a:r>
                <a:rPr lang="en-GB" sz="1600" dirty="0"/>
                <a:t>Consultancy Services Director</a:t>
              </a:r>
            </a:p>
            <a:p>
              <a:pPr algn="ctr"/>
              <a:r>
                <a:rPr lang="en-GB" sz="1600" dirty="0"/>
                <a:t>BSc (Hons) MBCS CITP</a:t>
              </a:r>
              <a:endParaRPr lang="en-GB" sz="1600" dirty="0">
                <a:latin typeface="Segoe" pitchFamily="34" charset="0"/>
                <a:cs typeface="Segoe" pitchFamily="34" charset="0"/>
              </a:endParaRPr>
            </a:p>
          </p:txBody>
        </p:sp>
        <p:pic>
          <p:nvPicPr>
            <p:cNvPr id="19" name="Picture 3" descr="C:\Users\Lauren\Documents\MVP_Logo_Kit\MVP Logo Kit\MVP_Horizontal_BlueOnly.png"/>
            <p:cNvPicPr>
              <a:picLocks noChangeAspect="1" noChangeArrowheads="1"/>
            </p:cNvPicPr>
            <p:nvPr/>
          </p:nvPicPr>
          <p:blipFill>
            <a:blip r:embed="rId2" cstate="print"/>
            <a:stretch>
              <a:fillRect/>
            </a:stretch>
          </p:blipFill>
          <p:spPr bwMode="auto">
            <a:xfrm>
              <a:off x="6188027" y="5259852"/>
              <a:ext cx="1276847" cy="518277"/>
            </a:xfrm>
            <a:prstGeom prst="rect">
              <a:avLst/>
            </a:prstGeom>
            <a:noFill/>
          </p:spPr>
        </p:pic>
      </p:grpSp>
    </p:spTree>
    <p:extLst>
      <p:ext uri="{BB962C8B-B14F-4D97-AF65-F5344CB8AC3E}">
        <p14:creationId xmlns:p14="http://schemas.microsoft.com/office/powerpoint/2010/main" val="15173283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MVP Staff ">
    <p:spTree>
      <p:nvGrpSpPr>
        <p:cNvPr id="1" name=""/>
        <p:cNvGrpSpPr/>
        <p:nvPr/>
      </p:nvGrpSpPr>
      <p:grpSpPr>
        <a:xfrm>
          <a:off x="0" y="0"/>
          <a:ext cx="0" cy="0"/>
          <a:chOff x="0" y="0"/>
          <a:chExt cx="0" cy="0"/>
        </a:xfrm>
      </p:grpSpPr>
      <p:grpSp>
        <p:nvGrpSpPr>
          <p:cNvPr id="2" name="Group 1"/>
          <p:cNvGrpSpPr/>
          <p:nvPr/>
        </p:nvGrpSpPr>
        <p:grpSpPr>
          <a:xfrm>
            <a:off x="8201671" y="1270322"/>
            <a:ext cx="3636647" cy="4520031"/>
            <a:chOff x="8731294" y="1258098"/>
            <a:chExt cx="3636647" cy="4520031"/>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3283"/>
            <a:stretch/>
          </p:blipFill>
          <p:spPr>
            <a:xfrm>
              <a:off x="9685488" y="1258098"/>
              <a:ext cx="1713717" cy="2301763"/>
            </a:xfrm>
            <a:prstGeom prst="rect">
              <a:avLst/>
            </a:prstGeom>
          </p:spPr>
        </p:pic>
        <p:sp>
          <p:nvSpPr>
            <p:cNvPr id="4" name="Rectangle 3"/>
            <p:cNvSpPr/>
            <p:nvPr/>
          </p:nvSpPr>
          <p:spPr>
            <a:xfrm>
              <a:off x="9100148" y="3565835"/>
              <a:ext cx="289894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Windows Platform</a:t>
              </a:r>
              <a:endParaRPr lang="en-GB" sz="2800" b="1" dirty="0">
                <a:solidFill>
                  <a:srgbClr val="21B9EC"/>
                </a:solidFill>
                <a:latin typeface="Segoe" pitchFamily="34" charset="0"/>
                <a:cs typeface="Segoe" pitchFamily="34" charset="0"/>
              </a:endParaRPr>
            </a:p>
          </p:txBody>
        </p:sp>
        <p:sp>
          <p:nvSpPr>
            <p:cNvPr id="5" name="Rectangle 4"/>
            <p:cNvSpPr/>
            <p:nvPr/>
          </p:nvSpPr>
          <p:spPr>
            <a:xfrm>
              <a:off x="8731294" y="4167022"/>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Croft</a:t>
              </a:r>
            </a:p>
            <a:p>
              <a:pPr algn="ctr"/>
              <a:r>
                <a:rPr lang="en-GB" sz="1600" dirty="0"/>
                <a:t>Software Developer</a:t>
              </a:r>
            </a:p>
            <a:p>
              <a:pPr algn="ctr"/>
              <a:endParaRPr lang="en-GB" sz="333" dirty="0"/>
            </a:p>
            <a:p>
              <a:pPr algn="ctr"/>
              <a:r>
                <a:rPr lang="en-GB" sz="1600" dirty="0"/>
                <a:t>BSc (Hons) MBCS</a:t>
              </a:r>
              <a:endParaRPr lang="en-GB" sz="1600" dirty="0">
                <a:latin typeface="Segoe" pitchFamily="34" charset="0"/>
                <a:cs typeface="Segoe" pitchFamily="34" charset="0"/>
              </a:endParaRPr>
            </a:p>
          </p:txBody>
        </p:sp>
        <p:pic>
          <p:nvPicPr>
            <p:cNvPr id="6" name="Picture 3" descr="C:\Users\Lauren\Documents\MVP_Logo_Kit\MVP Logo Kit\MVP_Horizontal_BlueOnly.png"/>
            <p:cNvPicPr>
              <a:picLocks noChangeAspect="1" noChangeArrowheads="1"/>
            </p:cNvPicPr>
            <p:nvPr/>
          </p:nvPicPr>
          <p:blipFill>
            <a:blip r:embed="rId3" cstate="print"/>
            <a:stretch>
              <a:fillRect/>
            </a:stretch>
          </p:blipFill>
          <p:spPr bwMode="auto">
            <a:xfrm>
              <a:off x="9911194" y="5259852"/>
              <a:ext cx="1276847" cy="518277"/>
            </a:xfrm>
            <a:prstGeom prst="rect">
              <a:avLst/>
            </a:prstGeom>
            <a:noFill/>
          </p:spPr>
        </p:pic>
      </p:grpSp>
      <p:grpSp>
        <p:nvGrpSpPr>
          <p:cNvPr id="7" name="Group 6"/>
          <p:cNvGrpSpPr/>
          <p:nvPr/>
        </p:nvGrpSpPr>
        <p:grpSpPr>
          <a:xfrm>
            <a:off x="3583000" y="1133685"/>
            <a:ext cx="4618671" cy="4656668"/>
            <a:chOff x="302936" y="1121461"/>
            <a:chExt cx="4618671" cy="4656668"/>
          </a:xfrm>
        </p:grpSpPr>
        <p:grpSp>
          <p:nvGrpSpPr>
            <p:cNvPr id="8" name="Group 7"/>
            <p:cNvGrpSpPr/>
            <p:nvPr/>
          </p:nvGrpSpPr>
          <p:grpSpPr>
            <a:xfrm>
              <a:off x="302936" y="3565835"/>
              <a:ext cx="4618671" cy="2212294"/>
              <a:chOff x="2456134" y="3565835"/>
              <a:chExt cx="4618671" cy="2212294"/>
            </a:xfrm>
          </p:grpSpPr>
          <p:sp>
            <p:nvSpPr>
              <p:cNvPr id="10" name="Rectangle 9"/>
              <p:cNvSpPr/>
              <p:nvPr/>
            </p:nvSpPr>
            <p:spPr>
              <a:xfrm>
                <a:off x="2456134" y="4167022"/>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Andy Dawson</a:t>
                </a:r>
              </a:p>
              <a:p>
                <a:pPr algn="ctr"/>
                <a:r>
                  <a:rPr lang="en-GB" sz="1600" dirty="0"/>
                  <a:t>IT Manager</a:t>
                </a:r>
              </a:p>
              <a:p>
                <a:pPr algn="ctr"/>
                <a:r>
                  <a:rPr lang="en-GB" sz="1600" dirty="0"/>
                  <a:t>PhD BEng (Hons) CEng </a:t>
                </a:r>
                <a:r>
                  <a:rPr lang="en-GB" sz="1600" dirty="0" err="1"/>
                  <a:t>MIMechE</a:t>
                </a:r>
                <a:endParaRPr lang="en-GB" sz="1600" dirty="0">
                  <a:latin typeface="Segoe" pitchFamily="34" charset="0"/>
                  <a:cs typeface="Segoe" pitchFamily="34" charset="0"/>
                </a:endParaRPr>
              </a:p>
            </p:txBody>
          </p:sp>
          <p:sp>
            <p:nvSpPr>
              <p:cNvPr id="11" name="Rectangle 10"/>
              <p:cNvSpPr/>
              <p:nvPr/>
            </p:nvSpPr>
            <p:spPr>
              <a:xfrm>
                <a:off x="2618957" y="3565835"/>
                <a:ext cx="429304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Office Servers and Services</a:t>
                </a:r>
              </a:p>
            </p:txBody>
          </p:sp>
          <p:pic>
            <p:nvPicPr>
              <p:cNvPr id="12" name="Picture 3" descr="C:\Users\Lauren\Documents\MVP_Logo_Kit\MVP Logo Kit\MVP_Horizontal_BlueOnly.png"/>
              <p:cNvPicPr>
                <a:picLocks noChangeAspect="1" noChangeArrowheads="1"/>
              </p:cNvPicPr>
              <p:nvPr/>
            </p:nvPicPr>
            <p:blipFill>
              <a:blip r:embed="rId3" cstate="print"/>
              <a:stretch>
                <a:fillRect/>
              </a:stretch>
            </p:blipFill>
            <p:spPr bwMode="auto">
              <a:xfrm>
                <a:off x="4127045" y="5259852"/>
                <a:ext cx="1276847" cy="518277"/>
              </a:xfrm>
              <a:prstGeom prst="rect">
                <a:avLst/>
              </a:prstGeom>
              <a:noFill/>
            </p:spPr>
          </p:pic>
        </p:gr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071" y="1121461"/>
              <a:ext cx="2438400" cy="2438400"/>
            </a:xfrm>
            <a:prstGeom prst="rect">
              <a:avLst/>
            </a:prstGeom>
          </p:spPr>
        </p:pic>
      </p:grpSp>
      <p:grpSp>
        <p:nvGrpSpPr>
          <p:cNvPr id="13" name="Group 12"/>
          <p:cNvGrpSpPr/>
          <p:nvPr/>
        </p:nvGrpSpPr>
        <p:grpSpPr>
          <a:xfrm>
            <a:off x="453252" y="1064559"/>
            <a:ext cx="3333492" cy="4725794"/>
            <a:chOff x="348963" y="1106123"/>
            <a:chExt cx="3333492" cy="4725794"/>
          </a:xfrm>
        </p:grpSpPr>
        <p:sp>
          <p:nvSpPr>
            <p:cNvPr id="14" name="Rectangle 13"/>
            <p:cNvSpPr/>
            <p:nvPr/>
          </p:nvSpPr>
          <p:spPr>
            <a:xfrm>
              <a:off x="844971" y="3619623"/>
              <a:ext cx="234148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Data Platform </a:t>
              </a:r>
            </a:p>
          </p:txBody>
        </p:sp>
        <p:sp>
          <p:nvSpPr>
            <p:cNvPr id="15" name="Rectangle 14"/>
            <p:cNvSpPr/>
            <p:nvPr/>
          </p:nvSpPr>
          <p:spPr>
            <a:xfrm>
              <a:off x="348963" y="4220810"/>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Mann</a:t>
              </a:r>
            </a:p>
            <a:p>
              <a:pPr algn="ctr"/>
              <a:r>
                <a:rPr lang="en-GB" sz="1600" dirty="0"/>
                <a:t>Senior Consultant</a:t>
              </a:r>
            </a:p>
            <a:p>
              <a:pPr algn="ctr"/>
              <a:r>
                <a:rPr lang="en-GB" sz="1600" dirty="0"/>
                <a:t>BSc (Hons) MBCS CEng</a:t>
              </a:r>
              <a:endParaRPr lang="en-GB" sz="1600" dirty="0">
                <a:latin typeface="Segoe" pitchFamily="34" charset="0"/>
                <a:cs typeface="Segoe" pitchFamily="34" charset="0"/>
              </a:endParaRPr>
            </a:p>
          </p:txBody>
        </p:sp>
        <p:pic>
          <p:nvPicPr>
            <p:cNvPr id="16" name="Picture 3" descr="C:\Users\Lauren\Documents\MVP_Logo_Kit\MVP Logo Kit\MVP_Horizontal_BlueOnly.png"/>
            <p:cNvPicPr>
              <a:picLocks noChangeAspect="1" noChangeArrowheads="1"/>
            </p:cNvPicPr>
            <p:nvPr/>
          </p:nvPicPr>
          <p:blipFill>
            <a:blip r:embed="rId3" cstate="print"/>
            <a:stretch>
              <a:fillRect/>
            </a:stretch>
          </p:blipFill>
          <p:spPr bwMode="auto">
            <a:xfrm>
              <a:off x="1377286" y="5313640"/>
              <a:ext cx="1276847" cy="518277"/>
            </a:xfrm>
            <a:prstGeom prst="rect">
              <a:avLst/>
            </a:prstGeom>
            <a:noFill/>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6575" y="1106123"/>
              <a:ext cx="2338268" cy="2507526"/>
            </a:xfrm>
            <a:prstGeom prst="rect">
              <a:avLst/>
            </a:prstGeom>
          </p:spPr>
        </p:pic>
      </p:grpSp>
    </p:spTree>
    <p:extLst>
      <p:ext uri="{BB962C8B-B14F-4D97-AF65-F5344CB8AC3E}">
        <p14:creationId xmlns:p14="http://schemas.microsoft.com/office/powerpoint/2010/main" val="2194194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Awards">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6945C0A-B668-4EFB-88DD-20BBFDD5FBEC}"/>
              </a:ext>
            </a:extLst>
          </p:cNvPr>
          <p:cNvSpPr/>
          <p:nvPr/>
        </p:nvSpPr>
        <p:spPr>
          <a:xfrm>
            <a:off x="0" y="276726"/>
            <a:ext cx="12192000" cy="6300538"/>
          </a:xfrm>
          <a:prstGeom prst="rect">
            <a:avLst/>
          </a:prstGeom>
          <a:gradFill>
            <a:gsLst>
              <a:gs pos="0">
                <a:srgbClr val="002060"/>
              </a:gs>
              <a:gs pos="100000">
                <a:srgbClr val="0070C0"/>
              </a:gs>
              <a:gs pos="66000">
                <a:schemeClr val="accent6">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9" name="Picture 18" descr="Fireworks in the sky&#10;&#10;Description generated with high confidence">
            <a:extLst>
              <a:ext uri="{FF2B5EF4-FFF2-40B4-BE49-F238E27FC236}">
                <a16:creationId xmlns:a16="http://schemas.microsoft.com/office/drawing/2014/main" id="{DA53B7F2-76C5-4197-A9BE-68EECBD24FF0}"/>
              </a:ext>
            </a:extLst>
          </p:cNvPr>
          <p:cNvPicPr>
            <a:picLocks noChangeAspect="1"/>
          </p:cNvPicPr>
          <p:nvPr/>
        </p:nvPicPr>
        <p:blipFill rotWithShape="1">
          <a:blip r:embed="rId2">
            <a:extLst>
              <a:ext uri="{28A0092B-C50C-407E-A947-70E740481C1C}">
                <a14:useLocalDpi xmlns:a14="http://schemas.microsoft.com/office/drawing/2010/main" val="0"/>
              </a:ext>
            </a:extLst>
          </a:blip>
          <a:srcRect t="17308" r="23197"/>
          <a:stretch/>
        </p:blipFill>
        <p:spPr>
          <a:xfrm>
            <a:off x="6758304" y="276726"/>
            <a:ext cx="5433696" cy="5616992"/>
          </a:xfrm>
          <a:prstGeom prst="rect">
            <a:avLst/>
          </a:prstGeom>
        </p:spPr>
      </p:pic>
      <p:pic>
        <p:nvPicPr>
          <p:cNvPr id="20" name="Picture 19" descr="A picture containing fireworks, outdoor object&#10;&#10;Description generated with very high confidence">
            <a:extLst>
              <a:ext uri="{FF2B5EF4-FFF2-40B4-BE49-F238E27FC236}">
                <a16:creationId xmlns:a16="http://schemas.microsoft.com/office/drawing/2014/main" id="{8E2852E2-3638-4429-97D2-8441B388444C}"/>
              </a:ext>
            </a:extLst>
          </p:cNvPr>
          <p:cNvPicPr>
            <a:picLocks noChangeAspect="1"/>
          </p:cNvPicPr>
          <p:nvPr/>
        </p:nvPicPr>
        <p:blipFill rotWithShape="1">
          <a:blip r:embed="rId3">
            <a:extLst>
              <a:ext uri="{28A0092B-C50C-407E-A947-70E740481C1C}">
                <a14:useLocalDpi xmlns:a14="http://schemas.microsoft.com/office/drawing/2010/main" val="0"/>
              </a:ext>
            </a:extLst>
          </a:blip>
          <a:srcRect b="6199"/>
          <a:stretch/>
        </p:blipFill>
        <p:spPr>
          <a:xfrm>
            <a:off x="3983784" y="2326894"/>
            <a:ext cx="4683556" cy="4247916"/>
          </a:xfrm>
          <a:prstGeom prst="rect">
            <a:avLst/>
          </a:prstGeom>
        </p:spPr>
      </p:pic>
      <p:pic>
        <p:nvPicPr>
          <p:cNvPr id="21" name="Picture 20" descr="A picture containing fireworks, outdoor object&#10;&#10;Description generated with very high confidence">
            <a:extLst>
              <a:ext uri="{FF2B5EF4-FFF2-40B4-BE49-F238E27FC236}">
                <a16:creationId xmlns:a16="http://schemas.microsoft.com/office/drawing/2014/main" id="{7534E2FB-3D70-42A4-B099-7AD5C7C25DD9}"/>
              </a:ext>
            </a:extLst>
          </p:cNvPr>
          <p:cNvPicPr>
            <a:picLocks noChangeAspect="1"/>
          </p:cNvPicPr>
          <p:nvPr/>
        </p:nvPicPr>
        <p:blipFill rotWithShape="1">
          <a:blip r:embed="rId4">
            <a:extLst>
              <a:ext uri="{28A0092B-C50C-407E-A947-70E740481C1C}">
                <a14:useLocalDpi xmlns:a14="http://schemas.microsoft.com/office/drawing/2010/main" val="0"/>
              </a:ext>
            </a:extLst>
          </a:blip>
          <a:srcRect t="10116" b="17230"/>
          <a:stretch/>
        </p:blipFill>
        <p:spPr>
          <a:xfrm>
            <a:off x="-178643" y="276726"/>
            <a:ext cx="5774148" cy="6300538"/>
          </a:xfrm>
          <a:prstGeom prst="rect">
            <a:avLst/>
          </a:prstGeom>
        </p:spPr>
      </p:pic>
      <p:pic>
        <p:nvPicPr>
          <p:cNvPr id="22" name="Picture 21" descr="A close up of a piece of paper&#10;&#10;Description generated with high confidence">
            <a:extLst>
              <a:ext uri="{FF2B5EF4-FFF2-40B4-BE49-F238E27FC236}">
                <a16:creationId xmlns:a16="http://schemas.microsoft.com/office/drawing/2014/main" id="{35D17530-C4BB-4C87-83C2-3077DB0F905A}"/>
              </a:ext>
            </a:extLst>
          </p:cNvPr>
          <p:cNvPicPr>
            <a:picLocks noChangeAspect="1"/>
          </p:cNvPicPr>
          <p:nvPr/>
        </p:nvPicPr>
        <p:blipFill rotWithShape="1">
          <a:blip r:embed="rId5">
            <a:extLst>
              <a:ext uri="{28A0092B-C50C-407E-A947-70E740481C1C}">
                <a14:useLocalDpi xmlns:a14="http://schemas.microsoft.com/office/drawing/2010/main" val="0"/>
              </a:ext>
            </a:extLst>
          </a:blip>
          <a:srcRect l="8705"/>
          <a:stretch/>
        </p:blipFill>
        <p:spPr>
          <a:xfrm>
            <a:off x="-1" y="403789"/>
            <a:ext cx="11130649" cy="2375980"/>
          </a:xfrm>
          <a:prstGeom prst="rect">
            <a:avLst/>
          </a:prstGeom>
        </p:spPr>
      </p:pic>
      <p:pic>
        <p:nvPicPr>
          <p:cNvPr id="23" name="Picture 22">
            <a:extLst>
              <a:ext uri="{FF2B5EF4-FFF2-40B4-BE49-F238E27FC236}">
                <a16:creationId xmlns:a16="http://schemas.microsoft.com/office/drawing/2014/main" id="{031AD59B-BC5D-4238-8B24-991BBEED52F2}"/>
              </a:ext>
            </a:extLst>
          </p:cNvPr>
          <p:cNvPicPr>
            <a:picLocks noChangeAspect="1"/>
          </p:cNvPicPr>
          <p:nvPr/>
        </p:nvPicPr>
        <p:blipFill rotWithShape="1">
          <a:blip r:embed="rId6">
            <a:extLst>
              <a:ext uri="{28A0092B-C50C-407E-A947-70E740481C1C}">
                <a14:useLocalDpi xmlns:a14="http://schemas.microsoft.com/office/drawing/2010/main" val="0"/>
              </a:ext>
            </a:extLst>
          </a:blip>
          <a:srcRect r="8127" b="35783"/>
          <a:stretch/>
        </p:blipFill>
        <p:spPr>
          <a:xfrm>
            <a:off x="325111" y="1703575"/>
            <a:ext cx="5067473" cy="4868780"/>
          </a:xfrm>
          <a:prstGeom prst="rect">
            <a:avLst/>
          </a:prstGeom>
        </p:spPr>
      </p:pic>
      <p:pic>
        <p:nvPicPr>
          <p:cNvPr id="24" name="Picture 23">
            <a:extLst>
              <a:ext uri="{FF2B5EF4-FFF2-40B4-BE49-F238E27FC236}">
                <a16:creationId xmlns:a16="http://schemas.microsoft.com/office/drawing/2014/main" id="{454925A8-F6E0-41AC-8B6D-5B29B893B7B2}"/>
              </a:ext>
            </a:extLst>
          </p:cNvPr>
          <p:cNvPicPr>
            <a:picLocks noChangeAspect="1"/>
          </p:cNvPicPr>
          <p:nvPr/>
        </p:nvPicPr>
        <p:blipFill rotWithShape="1">
          <a:blip r:embed="rId7">
            <a:extLst>
              <a:ext uri="{28A0092B-C50C-407E-A947-70E740481C1C}">
                <a14:useLocalDpi xmlns:a14="http://schemas.microsoft.com/office/drawing/2010/main" val="0"/>
              </a:ext>
            </a:extLst>
          </a:blip>
          <a:srcRect r="32659" b="27203"/>
          <a:stretch/>
        </p:blipFill>
        <p:spPr>
          <a:xfrm>
            <a:off x="5774149" y="1847604"/>
            <a:ext cx="6417852" cy="4724752"/>
          </a:xfrm>
          <a:prstGeom prst="rect">
            <a:avLst/>
          </a:prstGeom>
        </p:spPr>
      </p:pic>
    </p:spTree>
    <p:extLst>
      <p:ext uri="{BB962C8B-B14F-4D97-AF65-F5344CB8AC3E}">
        <p14:creationId xmlns:p14="http://schemas.microsoft.com/office/powerpoint/2010/main" val="13938901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echnical Team">
    <p:bg>
      <p:bgPr>
        <a:solidFill>
          <a:schemeClr val="bg1"/>
        </a:solidFill>
        <a:effectLst/>
      </p:bgPr>
    </p:bg>
    <p:spTree>
      <p:nvGrpSpPr>
        <p:cNvPr id="1" name=""/>
        <p:cNvGrpSpPr/>
        <p:nvPr/>
      </p:nvGrpSpPr>
      <p:grpSpPr>
        <a:xfrm>
          <a:off x="0" y="0"/>
          <a:ext cx="0" cy="0"/>
          <a:chOff x="0" y="0"/>
          <a:chExt cx="0" cy="0"/>
        </a:xfrm>
      </p:grpSpPr>
      <p:sp>
        <p:nvSpPr>
          <p:cNvPr id="36" name="Rectangle 35"/>
          <p:cNvSpPr/>
          <p:nvPr/>
        </p:nvSpPr>
        <p:spPr>
          <a:xfrm>
            <a:off x="0" y="5080002"/>
            <a:ext cx="12192000" cy="1520922"/>
          </a:xfrm>
          <a:prstGeom prst="rect">
            <a:avLst/>
          </a:prstGeom>
          <a:solidFill>
            <a:srgbClr val="21B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descr="A picture containing clothing&#10;&#10;Description generated with high confidence">
            <a:extLst>
              <a:ext uri="{FF2B5EF4-FFF2-40B4-BE49-F238E27FC236}">
                <a16:creationId xmlns:a16="http://schemas.microsoft.com/office/drawing/2014/main" id="{870B349A-7CB5-4E78-81B9-FD72FF5A2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2" y="1489825"/>
            <a:ext cx="1981046" cy="3723305"/>
          </a:xfrm>
          <a:prstGeom prst="rect">
            <a:avLst/>
          </a:prstGeom>
        </p:spPr>
      </p:pic>
      <p:pic>
        <p:nvPicPr>
          <p:cNvPr id="9" name="Picture 8">
            <a:extLst>
              <a:ext uri="{FF2B5EF4-FFF2-40B4-BE49-F238E27FC236}">
                <a16:creationId xmlns:a16="http://schemas.microsoft.com/office/drawing/2014/main" id="{E0C9E670-C147-4C5E-A444-F2F1E35B5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8511" y="1921374"/>
            <a:ext cx="1727198" cy="3367117"/>
          </a:xfrm>
          <a:prstGeom prst="rect">
            <a:avLst/>
          </a:prstGeom>
        </p:spPr>
      </p:pic>
      <p:pic>
        <p:nvPicPr>
          <p:cNvPr id="11" name="Picture 10">
            <a:extLst>
              <a:ext uri="{FF2B5EF4-FFF2-40B4-BE49-F238E27FC236}">
                <a16:creationId xmlns:a16="http://schemas.microsoft.com/office/drawing/2014/main" id="{470B00B0-3A9C-4769-B447-10655E8B21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1036" y="1807270"/>
            <a:ext cx="1359981" cy="3359953"/>
          </a:xfrm>
          <a:prstGeom prst="rect">
            <a:avLst/>
          </a:prstGeom>
        </p:spPr>
      </p:pic>
      <p:sp>
        <p:nvSpPr>
          <p:cNvPr id="68" name="Rectangle 67"/>
          <p:cNvSpPr/>
          <p:nvPr/>
        </p:nvSpPr>
        <p:spPr>
          <a:xfrm>
            <a:off x="0" y="5080002"/>
            <a:ext cx="12192000" cy="1520922"/>
          </a:xfrm>
          <a:prstGeom prst="rect">
            <a:avLst/>
          </a:prstGeom>
          <a:solidFill>
            <a:srgbClr val="21B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38372" y="588458"/>
            <a:ext cx="1343238" cy="922295"/>
          </a:xfrm>
          <a:prstGeom prst="rect">
            <a:avLst/>
          </a:prstGeom>
        </p:spPr>
      </p:pic>
      <p:pic>
        <p:nvPicPr>
          <p:cNvPr id="19" name="Picture 2" descr="http://www.mhalliday.co.uk/wp/wp-content/uploads/2014/09/mbcs-logo-colour-small.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17535" y="532783"/>
            <a:ext cx="2226893" cy="102987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http://www.gbbuk.com/wp-content/uploads/2012/10/CharteredEngineerC3.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89183" y="614047"/>
            <a:ext cx="2327986" cy="89670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94697" y="584687"/>
            <a:ext cx="597635" cy="926065"/>
          </a:xfrm>
          <a:prstGeom prst="rect">
            <a:avLst/>
          </a:prstGeom>
        </p:spPr>
      </p:pic>
      <p:pic>
        <p:nvPicPr>
          <p:cNvPr id="37" name="Picture 3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55521" y="1399205"/>
            <a:ext cx="2174800" cy="4087459"/>
          </a:xfrm>
          <a:prstGeom prst="rect">
            <a:avLst/>
          </a:prstGeom>
        </p:spPr>
      </p:pic>
      <p:pic>
        <p:nvPicPr>
          <p:cNvPr id="38" name="Picture 3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25554" y="1395397"/>
            <a:ext cx="2154908" cy="4249257"/>
          </a:xfrm>
          <a:prstGeom prst="rect">
            <a:avLst/>
          </a:prstGeom>
        </p:spPr>
      </p:pic>
      <p:pic>
        <p:nvPicPr>
          <p:cNvPr id="41" name="Picture 4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12141" y="2820735"/>
            <a:ext cx="2123341" cy="4187010"/>
          </a:xfrm>
          <a:prstGeom prst="rect">
            <a:avLst/>
          </a:prstGeom>
        </p:spPr>
      </p:pic>
      <p:pic>
        <p:nvPicPr>
          <p:cNvPr id="42" name="Picture 4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14194" y="1489825"/>
            <a:ext cx="1996758" cy="3937401"/>
          </a:xfrm>
          <a:prstGeom prst="rect">
            <a:avLst/>
          </a:prstGeom>
        </p:spPr>
      </p:pic>
      <p:pic>
        <p:nvPicPr>
          <p:cNvPr id="45" name="Picture 4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956605" y="1351166"/>
            <a:ext cx="2011915" cy="3967291"/>
          </a:xfrm>
          <a:prstGeom prst="rect">
            <a:avLst/>
          </a:prstGeom>
        </p:spPr>
      </p:pic>
      <p:pic>
        <p:nvPicPr>
          <p:cNvPr id="46" name="Picture 45"/>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838069" y="1399205"/>
            <a:ext cx="2016595" cy="3976517"/>
          </a:xfrm>
          <a:prstGeom prst="rect">
            <a:avLst/>
          </a:prstGeom>
        </p:spPr>
      </p:pic>
      <p:pic>
        <p:nvPicPr>
          <p:cNvPr id="47" name="Picture 4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773906" y="1489825"/>
            <a:ext cx="1481825" cy="3928232"/>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649166" y="3070728"/>
            <a:ext cx="1988037" cy="3920206"/>
          </a:xfrm>
          <a:prstGeom prst="rect">
            <a:avLst/>
          </a:prstGeom>
        </p:spPr>
      </p:pic>
      <p:pic>
        <p:nvPicPr>
          <p:cNvPr id="50" name="Picture 4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452496" y="3070729"/>
            <a:ext cx="1992135" cy="3928285"/>
          </a:xfrm>
          <a:prstGeom prst="rect">
            <a:avLst/>
          </a:prstGeom>
        </p:spPr>
      </p:pic>
      <p:pic>
        <p:nvPicPr>
          <p:cNvPr id="51" name="Picture 50"/>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41676" y="2866504"/>
            <a:ext cx="2112016" cy="4164677"/>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9467" y="2950712"/>
            <a:ext cx="2052265" cy="4046855"/>
          </a:xfrm>
          <a:prstGeom prst="rect">
            <a:avLst/>
          </a:prstGeom>
        </p:spPr>
      </p:pic>
      <p:pic>
        <p:nvPicPr>
          <p:cNvPr id="59" name="Picture 58"/>
          <p:cNvPicPr>
            <a:picLocks noChangeAspect="1"/>
          </p:cNvPicPr>
          <p:nvPr/>
        </p:nvPicPr>
        <p:blipFill rotWithShape="1">
          <a:blip r:embed="rId20">
            <a:extLst>
              <a:ext uri="{28A0092B-C50C-407E-A947-70E740481C1C}">
                <a14:useLocalDpi xmlns:a14="http://schemas.microsoft.com/office/drawing/2010/main" val="0"/>
              </a:ext>
            </a:extLst>
          </a:blip>
          <a:srcRect l="25890" t="6123" r="23815"/>
          <a:stretch/>
        </p:blipFill>
        <p:spPr>
          <a:xfrm>
            <a:off x="9793172" y="1651339"/>
            <a:ext cx="1391468" cy="3671814"/>
          </a:xfrm>
          <a:prstGeom prst="rect">
            <a:avLst/>
          </a:prstGeom>
        </p:spPr>
      </p:pic>
      <p:pic>
        <p:nvPicPr>
          <p:cNvPr id="69" name="Picture 68"/>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0683347" y="2820735"/>
            <a:ext cx="1575578" cy="4176768"/>
          </a:xfrm>
          <a:prstGeom prst="rect">
            <a:avLst/>
          </a:prstGeom>
        </p:spPr>
      </p:pic>
      <p:pic>
        <p:nvPicPr>
          <p:cNvPr id="70" name="Picture 69"/>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9306194" y="2990373"/>
            <a:ext cx="2024189" cy="3991494"/>
          </a:xfrm>
          <a:prstGeom prst="rect">
            <a:avLst/>
          </a:prstGeom>
        </p:spPr>
      </p:pic>
      <p:pic>
        <p:nvPicPr>
          <p:cNvPr id="5" name="Picture 4">
            <a:extLst>
              <a:ext uri="{FF2B5EF4-FFF2-40B4-BE49-F238E27FC236}">
                <a16:creationId xmlns:a16="http://schemas.microsoft.com/office/drawing/2014/main" id="{1FB87757-0190-4C3D-8070-04786BC8998B}"/>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270964" y="3226777"/>
            <a:ext cx="1469377" cy="3553842"/>
          </a:xfrm>
          <a:prstGeom prst="rect">
            <a:avLst/>
          </a:prstGeom>
        </p:spPr>
      </p:pic>
      <p:pic>
        <p:nvPicPr>
          <p:cNvPr id="34" name="Picture 33">
            <a:extLst>
              <a:ext uri="{FF2B5EF4-FFF2-40B4-BE49-F238E27FC236}">
                <a16:creationId xmlns:a16="http://schemas.microsoft.com/office/drawing/2014/main" id="{5E9E2E99-D3FA-401C-A709-2A1082706AEA}"/>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5761454" y="2908067"/>
            <a:ext cx="2069859" cy="4081550"/>
          </a:xfrm>
          <a:prstGeom prst="rect">
            <a:avLst/>
          </a:prstGeom>
        </p:spPr>
      </p:pic>
      <p:pic>
        <p:nvPicPr>
          <p:cNvPr id="35" name="Picture 34">
            <a:extLst>
              <a:ext uri="{FF2B5EF4-FFF2-40B4-BE49-F238E27FC236}">
                <a16:creationId xmlns:a16="http://schemas.microsoft.com/office/drawing/2014/main" id="{E47B9017-681B-4D34-9B11-7FBC6DB88A24}"/>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8166318" y="2800267"/>
            <a:ext cx="2138907" cy="4217705"/>
          </a:xfrm>
          <a:prstGeom prst="rect">
            <a:avLst/>
          </a:prstGeom>
        </p:spPr>
      </p:pic>
    </p:spTree>
    <p:extLst>
      <p:ext uri="{BB962C8B-B14F-4D97-AF65-F5344CB8AC3E}">
        <p14:creationId xmlns:p14="http://schemas.microsoft.com/office/powerpoint/2010/main" val="4867480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usiness Development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26049" r="23720"/>
          <a:stretch/>
        </p:blipFill>
        <p:spPr>
          <a:xfrm>
            <a:off x="9176120" y="1687484"/>
            <a:ext cx="1838408" cy="5170516"/>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771" y="1872176"/>
            <a:ext cx="2174802" cy="5018776"/>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6856" y="1573426"/>
            <a:ext cx="2679944" cy="5284573"/>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5386" y="1840800"/>
            <a:ext cx="1843686" cy="477992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9235" y="1370872"/>
            <a:ext cx="2799375" cy="5520080"/>
          </a:xfrm>
          <a:prstGeom prst="rect">
            <a:avLst/>
          </a:prstGeom>
        </p:spPr>
      </p:pic>
      <p:sp>
        <p:nvSpPr>
          <p:cNvPr id="19" name="TextBox 18"/>
          <p:cNvSpPr txBox="1"/>
          <p:nvPr/>
        </p:nvSpPr>
        <p:spPr>
          <a:xfrm>
            <a:off x="1978922" y="749260"/>
            <a:ext cx="8027500" cy="769441"/>
          </a:xfrm>
          <a:prstGeom prst="rect">
            <a:avLst/>
          </a:prstGeom>
          <a:noFill/>
        </p:spPr>
        <p:txBody>
          <a:bodyPr wrap="square" rtlCol="0">
            <a:spAutoFit/>
          </a:bodyPr>
          <a:lstStyle/>
          <a:p>
            <a:pPr algn="ctr"/>
            <a:r>
              <a:rPr lang="en-US" sz="4400" dirty="0">
                <a:solidFill>
                  <a:srgbClr val="21B9EC"/>
                </a:solidFill>
                <a:latin typeface="+mj-lt"/>
              </a:rPr>
              <a:t>Business Development Team</a:t>
            </a:r>
            <a:endParaRPr lang="en-GB" sz="4400" dirty="0">
              <a:solidFill>
                <a:srgbClr val="21B9EC"/>
              </a:solidFill>
              <a:latin typeface="+mj-lt"/>
            </a:endParaRPr>
          </a:p>
        </p:txBody>
      </p:sp>
    </p:spTree>
    <p:extLst>
      <p:ext uri="{BB962C8B-B14F-4D97-AF65-F5344CB8AC3E}">
        <p14:creationId xmlns:p14="http://schemas.microsoft.com/office/powerpoint/2010/main" val="26133536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Design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9144" y="1046295"/>
            <a:ext cx="2911611" cy="5741398"/>
          </a:xfrm>
          <a:prstGeom prst="rect">
            <a:avLst/>
          </a:prstGeom>
        </p:spPr>
      </p:pic>
      <p:sp>
        <p:nvSpPr>
          <p:cNvPr id="19" name="Title 1"/>
          <p:cNvSpPr txBox="1">
            <a:spLocks/>
          </p:cNvSpPr>
          <p:nvPr/>
        </p:nvSpPr>
        <p:spPr>
          <a:xfrm>
            <a:off x="5682246" y="4726108"/>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Lauren Fear</a:t>
            </a:r>
            <a:endParaRPr lang="en-GB" sz="3300" dirty="0"/>
          </a:p>
        </p:txBody>
      </p:sp>
      <p:sp>
        <p:nvSpPr>
          <p:cNvPr id="20" name="Title 1"/>
          <p:cNvSpPr txBox="1">
            <a:spLocks/>
          </p:cNvSpPr>
          <p:nvPr/>
        </p:nvSpPr>
        <p:spPr>
          <a:xfrm>
            <a:off x="8124833" y="4699267"/>
            <a:ext cx="3354031"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Snr Graphic Designer</a:t>
            </a:r>
            <a:endParaRPr lang="en-GB" sz="2400" dirty="0">
              <a:latin typeface="+mn-lt"/>
            </a:endParaRPr>
          </a:p>
        </p:txBody>
      </p:sp>
      <p:sp>
        <p:nvSpPr>
          <p:cNvPr id="21" name="Title 1"/>
          <p:cNvSpPr txBox="1">
            <a:spLocks/>
          </p:cNvSpPr>
          <p:nvPr/>
        </p:nvSpPr>
        <p:spPr>
          <a:xfrm>
            <a:off x="5682246" y="5267382"/>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Layla Copsey</a:t>
            </a:r>
            <a:endParaRPr lang="en-GB" sz="3300" dirty="0"/>
          </a:p>
        </p:txBody>
      </p:sp>
      <p:sp>
        <p:nvSpPr>
          <p:cNvPr id="24" name="Title 1"/>
          <p:cNvSpPr txBox="1">
            <a:spLocks/>
          </p:cNvSpPr>
          <p:nvPr/>
        </p:nvSpPr>
        <p:spPr>
          <a:xfrm>
            <a:off x="8386861" y="5248848"/>
            <a:ext cx="3279218"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Graphic Designer</a:t>
            </a:r>
            <a:endParaRPr lang="en-GB" sz="2400" dirty="0">
              <a:latin typeface="+mn-lt"/>
            </a:endParaRPr>
          </a:p>
        </p:txBody>
      </p:sp>
      <p:sp>
        <p:nvSpPr>
          <p:cNvPr id="28" name="TextBox 27"/>
          <p:cNvSpPr txBox="1"/>
          <p:nvPr/>
        </p:nvSpPr>
        <p:spPr>
          <a:xfrm>
            <a:off x="5682246" y="4181111"/>
            <a:ext cx="5625127" cy="769441"/>
          </a:xfrm>
          <a:prstGeom prst="rect">
            <a:avLst/>
          </a:prstGeom>
          <a:noFill/>
        </p:spPr>
        <p:txBody>
          <a:bodyPr wrap="square" rtlCol="0">
            <a:spAutoFit/>
          </a:bodyPr>
          <a:lstStyle/>
          <a:p>
            <a:pPr algn="l"/>
            <a:r>
              <a:rPr lang="en-US" sz="4400" dirty="0">
                <a:solidFill>
                  <a:schemeClr val="bg1"/>
                </a:solidFill>
                <a:latin typeface="+mj-lt"/>
              </a:rPr>
              <a:t>Design Team</a:t>
            </a:r>
            <a:endParaRPr lang="en-GB" sz="4400" dirty="0">
              <a:solidFill>
                <a:schemeClr val="bg1"/>
              </a:solidFill>
              <a:latin typeface="+mj-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2315" r="22527"/>
          <a:stretch/>
        </p:blipFill>
        <p:spPr>
          <a:xfrm>
            <a:off x="751320" y="1041336"/>
            <a:ext cx="2269376" cy="5816663"/>
          </a:xfrm>
          <a:prstGeom prst="rect">
            <a:avLst/>
          </a:prstGeom>
        </p:spPr>
      </p:pic>
    </p:spTree>
    <p:extLst>
      <p:ext uri="{BB962C8B-B14F-4D97-AF65-F5344CB8AC3E}">
        <p14:creationId xmlns:p14="http://schemas.microsoft.com/office/powerpoint/2010/main" val="35746936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IT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293" y="1027421"/>
            <a:ext cx="2899735" cy="5717980"/>
          </a:xfrm>
          <a:prstGeom prst="rect">
            <a:avLst/>
          </a:prstGeom>
        </p:spPr>
      </p:pic>
      <p:sp>
        <p:nvSpPr>
          <p:cNvPr id="28" name="Title 1"/>
          <p:cNvSpPr txBox="1">
            <a:spLocks/>
          </p:cNvSpPr>
          <p:nvPr/>
        </p:nvSpPr>
        <p:spPr>
          <a:xfrm>
            <a:off x="6297727" y="4731613"/>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Andrew Davidson</a:t>
            </a:r>
            <a:endParaRPr lang="en-GB" sz="3300" dirty="0"/>
          </a:p>
        </p:txBody>
      </p:sp>
      <p:sp>
        <p:nvSpPr>
          <p:cNvPr id="29" name="Title 1"/>
          <p:cNvSpPr txBox="1">
            <a:spLocks/>
          </p:cNvSpPr>
          <p:nvPr/>
        </p:nvSpPr>
        <p:spPr>
          <a:xfrm>
            <a:off x="9841836" y="4713079"/>
            <a:ext cx="2261403"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IT Consultant</a:t>
            </a:r>
            <a:endParaRPr lang="en-GB" sz="2400" dirty="0">
              <a:latin typeface="+mn-lt"/>
            </a:endParaRPr>
          </a:p>
        </p:txBody>
      </p:sp>
      <p:sp>
        <p:nvSpPr>
          <p:cNvPr id="30" name="TextBox 29"/>
          <p:cNvSpPr txBox="1"/>
          <p:nvPr/>
        </p:nvSpPr>
        <p:spPr>
          <a:xfrm>
            <a:off x="6297727" y="4146384"/>
            <a:ext cx="5625127" cy="769441"/>
          </a:xfrm>
          <a:prstGeom prst="rect">
            <a:avLst/>
          </a:prstGeom>
          <a:noFill/>
        </p:spPr>
        <p:txBody>
          <a:bodyPr wrap="square" rtlCol="0">
            <a:spAutoFit/>
          </a:bodyPr>
          <a:lstStyle/>
          <a:p>
            <a:pPr algn="l"/>
            <a:r>
              <a:rPr lang="en-US" sz="4400" dirty="0">
                <a:solidFill>
                  <a:schemeClr val="bg1"/>
                </a:solidFill>
                <a:latin typeface="+mj-lt"/>
              </a:rPr>
              <a:t>IT Team</a:t>
            </a:r>
            <a:endParaRPr lang="en-GB" sz="4400" dirty="0">
              <a:solidFill>
                <a:schemeClr val="bg1"/>
              </a:solidFill>
              <a:latin typeface="+mj-lt"/>
            </a:endParaRPr>
          </a:p>
        </p:txBody>
      </p:sp>
      <p:sp>
        <p:nvSpPr>
          <p:cNvPr id="31" name="Title 1"/>
          <p:cNvSpPr txBox="1">
            <a:spLocks/>
          </p:cNvSpPr>
          <p:nvPr/>
        </p:nvSpPr>
        <p:spPr>
          <a:xfrm>
            <a:off x="6314353" y="5298308"/>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Andy Dawson</a:t>
            </a:r>
            <a:endParaRPr lang="en-GB" sz="3300" dirty="0"/>
          </a:p>
        </p:txBody>
      </p:sp>
      <p:sp>
        <p:nvSpPr>
          <p:cNvPr id="32" name="Title 1"/>
          <p:cNvSpPr txBox="1">
            <a:spLocks/>
          </p:cNvSpPr>
          <p:nvPr/>
        </p:nvSpPr>
        <p:spPr>
          <a:xfrm>
            <a:off x="9110290" y="5279774"/>
            <a:ext cx="2093697"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IT Manager</a:t>
            </a:r>
            <a:endParaRPr lang="en-GB" sz="2400" dirty="0">
              <a:latin typeface="+mn-lt"/>
            </a:endParaRPr>
          </a:p>
        </p:txBody>
      </p:sp>
      <p:pic>
        <p:nvPicPr>
          <p:cNvPr id="33" name="Picture 32"/>
          <p:cNvPicPr>
            <a:picLocks noChangeAspect="1"/>
          </p:cNvPicPr>
          <p:nvPr/>
        </p:nvPicPr>
        <p:blipFill rotWithShape="1">
          <a:blip r:embed="rId3">
            <a:extLst>
              <a:ext uri="{28A0092B-C50C-407E-A947-70E740481C1C}">
                <a14:useLocalDpi xmlns:a14="http://schemas.microsoft.com/office/drawing/2010/main" val="0"/>
              </a:ext>
            </a:extLst>
          </a:blip>
          <a:srcRect l="18033" r="15420"/>
          <a:stretch/>
        </p:blipFill>
        <p:spPr>
          <a:xfrm>
            <a:off x="2917694" y="1005824"/>
            <a:ext cx="2701710" cy="5739577"/>
          </a:xfrm>
          <a:prstGeom prst="rect">
            <a:avLst/>
          </a:prstGeom>
        </p:spPr>
      </p:pic>
    </p:spTree>
    <p:extLst>
      <p:ext uri="{BB962C8B-B14F-4D97-AF65-F5344CB8AC3E}">
        <p14:creationId xmlns:p14="http://schemas.microsoft.com/office/powerpoint/2010/main" val="67247890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10515600" cy="5982666"/>
          </a:xfrm>
        </p:spPr>
        <p:txBody>
          <a:bodyPr>
            <a:normAutofit/>
          </a:bodyPr>
          <a:lstStyle>
            <a:lvl1pPr>
              <a:lnSpc>
                <a:spcPct val="125000"/>
              </a:lnSpc>
              <a:defRPr sz="4000">
                <a:solidFill>
                  <a:srgbClr val="21B9EC"/>
                </a:solidFill>
              </a:defRPr>
            </a:lvl1pPr>
          </a:lstStyle>
          <a:p>
            <a:r>
              <a:rPr lang="en-US" dirty="0"/>
              <a:t>Click to edit Agenda</a:t>
            </a:r>
            <a:endParaRPr lang="en-GB" dirty="0"/>
          </a:p>
        </p:txBody>
      </p:sp>
    </p:spTree>
    <p:extLst>
      <p:ext uri="{BB962C8B-B14F-4D97-AF65-F5344CB8AC3E}">
        <p14:creationId xmlns:p14="http://schemas.microsoft.com/office/powerpoint/2010/main" val="176148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568719" y="3579541"/>
            <a:ext cx="10778731" cy="1852729"/>
          </a:xfrm>
        </p:spPr>
        <p:txBody>
          <a:bodyPr anchor="b"/>
          <a:lstStyle>
            <a:lvl1pPr>
              <a:defRPr sz="6000">
                <a:solidFill>
                  <a:schemeClr val="bg1"/>
                </a:solidFill>
              </a:defRPr>
            </a:lvl1pPr>
          </a:lstStyle>
          <a:p>
            <a:r>
              <a:rPr lang="en-US"/>
              <a:t>Click to edit Master title style</a:t>
            </a:r>
            <a:endParaRPr lang="en-GB" dirty="0"/>
          </a:p>
        </p:txBody>
      </p:sp>
      <p:sp>
        <p:nvSpPr>
          <p:cNvPr id="3" name="Text Placeholder 2"/>
          <p:cNvSpPr>
            <a:spLocks noGrp="1"/>
          </p:cNvSpPr>
          <p:nvPr>
            <p:ph type="body" idx="1"/>
          </p:nvPr>
        </p:nvSpPr>
        <p:spPr>
          <a:xfrm>
            <a:off x="568719" y="5459259"/>
            <a:ext cx="10778731"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135624058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p:bg>
      <p:bgPr>
        <a:solidFill>
          <a:schemeClr val="bg1"/>
        </a:solidFill>
        <a:effectLst/>
      </p:bgPr>
    </p:bg>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831850" y="4653611"/>
            <a:ext cx="10515600" cy="1730064"/>
          </a:xfrm>
        </p:spPr>
        <p:txBody>
          <a:bodyPr anchor="t">
            <a:normAutofit/>
          </a:bodyPr>
          <a:lstStyle>
            <a:lvl1pPr>
              <a:defRPr sz="3600">
                <a:solidFill>
                  <a:schemeClr val="tx1"/>
                </a:solidFill>
              </a:defRPr>
            </a:lvl1pPr>
          </a:lstStyle>
          <a:p>
            <a:r>
              <a:rPr lang="en-US" dirty="0"/>
              <a:t>Click to edit Citation</a:t>
            </a:r>
            <a:endParaRPr lang="en-GB" dirty="0"/>
          </a:p>
        </p:txBody>
      </p:sp>
      <p:sp>
        <p:nvSpPr>
          <p:cNvPr id="16" name="Text Placeholder 2"/>
          <p:cNvSpPr>
            <a:spLocks noGrp="1"/>
          </p:cNvSpPr>
          <p:nvPr>
            <p:ph type="body" idx="1" hasCustomPrompt="1"/>
          </p:nvPr>
        </p:nvSpPr>
        <p:spPr>
          <a:xfrm>
            <a:off x="831850" y="543340"/>
            <a:ext cx="10515600" cy="4002156"/>
          </a:xfrm>
        </p:spPr>
        <p:txBody>
          <a:bodyPr anchor="ctr">
            <a:normAutofit/>
          </a:bodyPr>
          <a:lstStyle>
            <a:lvl1pPr marL="0" indent="0">
              <a:buNone/>
              <a:defRPr sz="4800">
                <a:solidFill>
                  <a:srgbClr val="21B9EC"/>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Quote</a:t>
            </a:r>
          </a:p>
        </p:txBody>
      </p:sp>
    </p:spTree>
    <p:extLst>
      <p:ext uri="{BB962C8B-B14F-4D97-AF65-F5344CB8AC3E}">
        <p14:creationId xmlns:p14="http://schemas.microsoft.com/office/powerpoint/2010/main" val="317448826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340824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13867576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37142045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8481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Technologies">
    <p:spTree>
      <p:nvGrpSpPr>
        <p:cNvPr id="1" name=""/>
        <p:cNvGrpSpPr/>
        <p:nvPr/>
      </p:nvGrpSpPr>
      <p:grpSpPr>
        <a:xfrm>
          <a:off x="0" y="0"/>
          <a:ext cx="0" cy="0"/>
          <a:chOff x="0" y="0"/>
          <a:chExt cx="0" cy="0"/>
        </a:xfrm>
      </p:grpSpPr>
      <p:pic>
        <p:nvPicPr>
          <p:cNvPr id="12" name="Picture 8"/>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052986" y="3965863"/>
            <a:ext cx="2335956" cy="41387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2986" y="5399735"/>
            <a:ext cx="2280406" cy="455303"/>
          </a:xfrm>
          <a:prstGeom prst="rect">
            <a:avLst/>
          </a:prstGeom>
        </p:spPr>
      </p:pic>
      <p:pic>
        <p:nvPicPr>
          <p:cNvPr id="16" name="Picture 1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34011"/>
          <a:stretch/>
        </p:blipFill>
        <p:spPr bwMode="auto">
          <a:xfrm>
            <a:off x="1052986" y="1766078"/>
            <a:ext cx="1916918" cy="41505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C:\Users\rik\Pictures\BizTalk_h_rgb.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8101" y="4616297"/>
            <a:ext cx="1459945" cy="55345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2986" y="2483862"/>
            <a:ext cx="3810000" cy="419100"/>
          </a:xfrm>
          <a:prstGeom prst="rect">
            <a:avLst/>
          </a:prstGeom>
        </p:spPr>
      </p:pic>
      <p:pic>
        <p:nvPicPr>
          <p:cNvPr id="23" name="Picture 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52986" y="3261845"/>
            <a:ext cx="1538342" cy="432201"/>
          </a:xfrm>
          <a:prstGeom prst="rect">
            <a:avLst/>
          </a:prstGeom>
        </p:spPr>
      </p:pic>
      <p:pic>
        <p:nvPicPr>
          <p:cNvPr id="31" name="Picture 3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32" name="Picture 31"/>
          <p:cNvPicPr/>
          <p:nvPr/>
        </p:nvPicPr>
        <p:blipFill>
          <a:blip r:embed="rId9">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3" name="Picture 2">
            <a:extLst>
              <a:ext uri="{FF2B5EF4-FFF2-40B4-BE49-F238E27FC236}">
                <a16:creationId xmlns:a16="http://schemas.microsoft.com/office/drawing/2014/main" id="{93E1488F-EA56-4459-821B-7504597828B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53574" y="966027"/>
            <a:ext cx="1881313" cy="658558"/>
          </a:xfrm>
          <a:prstGeom prst="rect">
            <a:avLst/>
          </a:prstGeom>
        </p:spPr>
      </p:pic>
    </p:spTree>
    <p:extLst>
      <p:ext uri="{BB962C8B-B14F-4D97-AF65-F5344CB8AC3E}">
        <p14:creationId xmlns:p14="http://schemas.microsoft.com/office/powerpoint/2010/main" val="236556087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Contact">
    <p:spTree>
      <p:nvGrpSpPr>
        <p:cNvPr id="1" name=""/>
        <p:cNvGrpSpPr/>
        <p:nvPr/>
      </p:nvGrpSpPr>
      <p:grpSpPr>
        <a:xfrm>
          <a:off x="0" y="0"/>
          <a:ext cx="0" cy="0"/>
          <a:chOff x="0" y="0"/>
          <a:chExt cx="0" cy="0"/>
        </a:xfrm>
      </p:grpSpPr>
      <p:pic>
        <p:nvPicPr>
          <p:cNvPr id="15" name="Picture 14"/>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sp>
        <p:nvSpPr>
          <p:cNvPr id="26" name="TextBox 25"/>
          <p:cNvSpPr txBox="1"/>
          <p:nvPr/>
        </p:nvSpPr>
        <p:spPr>
          <a:xfrm>
            <a:off x="2060979" y="1170679"/>
            <a:ext cx="2505814" cy="369332"/>
          </a:xfrm>
          <a:prstGeom prst="rect">
            <a:avLst/>
          </a:prstGeom>
          <a:noFill/>
        </p:spPr>
        <p:txBody>
          <a:bodyPr wrap="none" rtlCol="0">
            <a:spAutoFit/>
          </a:bodyPr>
          <a:lstStyle/>
          <a:p>
            <a:r>
              <a:rPr lang="en-GB" sz="1800" dirty="0">
                <a:latin typeface="Segoe UI Light" pitchFamily="34" charset="0"/>
              </a:rPr>
              <a:t>sales@blackmarble.com</a:t>
            </a:r>
          </a:p>
        </p:txBody>
      </p:sp>
      <p:sp>
        <p:nvSpPr>
          <p:cNvPr id="27" name="TextBox 26"/>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8" name="TextBox 27"/>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9" name="TextBox 28"/>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30" name="TextBox 29"/>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1" name="Picture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sp>
        <p:nvSpPr>
          <p:cNvPr id="35" name="Oval 34"/>
          <p:cNvSpPr/>
          <p:nvPr/>
        </p:nvSpPr>
        <p:spPr>
          <a:xfrm>
            <a:off x="1060442" y="971533"/>
            <a:ext cx="778780" cy="778778"/>
          </a:xfrm>
          <a:prstGeom prst="ellipse">
            <a:avLst/>
          </a:prstGeom>
          <a:solidFill>
            <a:srgbClr val="293A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6" name="Group 35"/>
          <p:cNvGrpSpPr/>
          <p:nvPr/>
        </p:nvGrpSpPr>
        <p:grpSpPr>
          <a:xfrm>
            <a:off x="1209969" y="1208659"/>
            <a:ext cx="486359" cy="306635"/>
            <a:chOff x="1197690" y="1202458"/>
            <a:chExt cx="486359" cy="306635"/>
          </a:xfrm>
        </p:grpSpPr>
        <p:sp>
          <p:nvSpPr>
            <p:cNvPr id="37" name="Isosceles Triangle 36"/>
            <p:cNvSpPr/>
            <p:nvPr/>
          </p:nvSpPr>
          <p:spPr>
            <a:xfrm rot="10800000">
              <a:off x="1197690" y="1202458"/>
              <a:ext cx="486357" cy="136458"/>
            </a:xfrm>
            <a:prstGeom prst="triangle">
              <a:avLst>
                <a:gd name="adj" fmla="val 4927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Freeform 23"/>
            <p:cNvSpPr/>
            <p:nvPr/>
          </p:nvSpPr>
          <p:spPr>
            <a:xfrm>
              <a:off x="1197694" y="1241944"/>
              <a:ext cx="486355" cy="267149"/>
            </a:xfrm>
            <a:custGeom>
              <a:avLst/>
              <a:gdLst>
                <a:gd name="connsiteX0" fmla="*/ 3891 w 933855"/>
                <a:gd name="connsiteY0" fmla="*/ 15564 h 447472"/>
                <a:gd name="connsiteX1" fmla="*/ 470818 w 933855"/>
                <a:gd name="connsiteY1" fmla="*/ 256810 h 447472"/>
                <a:gd name="connsiteX2" fmla="*/ 933855 w 933855"/>
                <a:gd name="connsiteY2" fmla="*/ 0 h 447472"/>
                <a:gd name="connsiteX3" fmla="*/ 933855 w 933855"/>
                <a:gd name="connsiteY3" fmla="*/ 443581 h 447472"/>
                <a:gd name="connsiteX4" fmla="*/ 0 w 933855"/>
                <a:gd name="connsiteY4" fmla="*/ 447472 h 447472"/>
                <a:gd name="connsiteX5" fmla="*/ 3891 w 933855"/>
                <a:gd name="connsiteY5" fmla="*/ 15564 h 4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855" h="447472">
                  <a:moveTo>
                    <a:pt x="3891" y="15564"/>
                  </a:moveTo>
                  <a:lnTo>
                    <a:pt x="470818" y="256810"/>
                  </a:lnTo>
                  <a:lnTo>
                    <a:pt x="933855" y="0"/>
                  </a:lnTo>
                  <a:lnTo>
                    <a:pt x="933855" y="443581"/>
                  </a:lnTo>
                  <a:lnTo>
                    <a:pt x="0" y="447472"/>
                  </a:lnTo>
                  <a:lnTo>
                    <a:pt x="3891" y="155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5497482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og Contact">
    <p:spTree>
      <p:nvGrpSpPr>
        <p:cNvPr id="1" name=""/>
        <p:cNvGrpSpPr/>
        <p:nvPr/>
      </p:nvGrpSpPr>
      <p:grpSpPr>
        <a:xfrm>
          <a:off x="0" y="0"/>
          <a:ext cx="0" cy="0"/>
          <a:chOff x="0" y="0"/>
          <a:chExt cx="0" cy="0"/>
        </a:xfrm>
      </p:grpSpPr>
      <p:sp>
        <p:nvSpPr>
          <p:cNvPr id="18" name="TextBox 17"/>
          <p:cNvSpPr txBox="1"/>
          <p:nvPr/>
        </p:nvSpPr>
        <p:spPr>
          <a:xfrm>
            <a:off x="2060979" y="1170679"/>
            <a:ext cx="2496196" cy="369332"/>
          </a:xfrm>
          <a:prstGeom prst="rect">
            <a:avLst/>
          </a:prstGeom>
          <a:noFill/>
        </p:spPr>
        <p:txBody>
          <a:bodyPr wrap="none" rtlCol="0">
            <a:spAutoFit/>
          </a:bodyPr>
          <a:lstStyle/>
          <a:p>
            <a:r>
              <a:rPr lang="en-GB" sz="1800" dirty="0">
                <a:latin typeface="Segoe UI Light" pitchFamily="34" charset="0"/>
              </a:rPr>
              <a:t>blogs.blackmarble.co.uk</a:t>
            </a:r>
          </a:p>
        </p:txBody>
      </p:sp>
      <p:sp>
        <p:nvSpPr>
          <p:cNvPr id="19" name="TextBox 18"/>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0" name="TextBox 19"/>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1" name="TextBox 20"/>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22" name="TextBox 21"/>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pic>
        <p:nvPicPr>
          <p:cNvPr id="15" name="Picture 14"/>
          <p:cNvPicPr/>
          <p:nvPr/>
        </p:nvPicPr>
        <p:blipFill>
          <a:blip r:embed="rId6">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2" name="Picture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8756" y="909046"/>
            <a:ext cx="770466" cy="841265"/>
          </a:xfrm>
          <a:prstGeom prst="rect">
            <a:avLst/>
          </a:prstGeom>
        </p:spPr>
      </p:pic>
    </p:spTree>
    <p:extLst>
      <p:ext uri="{BB962C8B-B14F-4D97-AF65-F5344CB8AC3E}">
        <p14:creationId xmlns:p14="http://schemas.microsoft.com/office/powerpoint/2010/main" val="23615219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3284062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520268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spTree>
    <p:extLst>
      <p:ext uri="{BB962C8B-B14F-4D97-AF65-F5344CB8AC3E}">
        <p14:creationId xmlns:p14="http://schemas.microsoft.com/office/powerpoint/2010/main" val="23556681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5969015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483513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13DEC-9043-418B-85B7-ACED94A501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8DB462E-D1BE-4ABB-84B3-BDF217F193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6C3A3-46B6-4079-A2D8-70BC328E44AC}"/>
              </a:ext>
            </a:extLst>
          </p:cNvPr>
          <p:cNvSpPr>
            <a:spLocks noGrp="1"/>
          </p:cNvSpPr>
          <p:nvPr>
            <p:ph type="dt" sz="half" idx="10"/>
          </p:nvPr>
        </p:nvSpPr>
        <p:spPr/>
        <p:txBody>
          <a:bodyPr/>
          <a:lstStyle/>
          <a:p>
            <a:fld id="{6EE9F655-0E9C-4BD6-87DB-D1DC044BEB21}" type="datetimeFigureOut">
              <a:rPr lang="en-GB" smtClean="0"/>
              <a:t>16/11/2018</a:t>
            </a:fld>
            <a:endParaRPr lang="en-GB"/>
          </a:p>
        </p:txBody>
      </p:sp>
      <p:sp>
        <p:nvSpPr>
          <p:cNvPr id="5" name="Footer Placeholder 4">
            <a:extLst>
              <a:ext uri="{FF2B5EF4-FFF2-40B4-BE49-F238E27FC236}">
                <a16:creationId xmlns:a16="http://schemas.microsoft.com/office/drawing/2014/main" id="{6AD76598-CCBA-484A-880D-4D2725713D1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D150307-5DE3-4501-B014-E429A7BDA17F}"/>
              </a:ext>
            </a:extLst>
          </p:cNvPr>
          <p:cNvSpPr>
            <a:spLocks noGrp="1"/>
          </p:cNvSpPr>
          <p:nvPr>
            <p:ph type="sldNum" sz="quarter" idx="12"/>
          </p:nvPr>
        </p:nvSpPr>
        <p:spPr/>
        <p:txBody>
          <a:bodyPr/>
          <a:lstStyle/>
          <a:p>
            <a:fld id="{9FA0A3ED-4577-4623-A3FA-1DDA5368A37C}" type="slidenum">
              <a:rPr lang="en-GB" smtClean="0"/>
              <a:t>‹#›</a:t>
            </a:fld>
            <a:endParaRPr lang="en-GB"/>
          </a:p>
        </p:txBody>
      </p:sp>
    </p:spTree>
    <p:extLst>
      <p:ext uri="{BB962C8B-B14F-4D97-AF65-F5344CB8AC3E}">
        <p14:creationId xmlns:p14="http://schemas.microsoft.com/office/powerpoint/2010/main" val="155193984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17" name="Rectangle 1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itle 1"/>
          <p:cNvSpPr>
            <a:spLocks noGrp="1"/>
          </p:cNvSpPr>
          <p:nvPr>
            <p:ph type="title"/>
          </p:nvPr>
        </p:nvSpPr>
        <p:spPr>
          <a:xfrm>
            <a:off x="831850" y="3646446"/>
            <a:ext cx="10515600" cy="1241441"/>
          </a:xfrm>
        </p:spPr>
        <p:txBody>
          <a:bodyPr anchor="b"/>
          <a:lstStyle>
            <a:lvl1pPr>
              <a:defRPr sz="6000">
                <a:solidFill>
                  <a:schemeClr val="bg1"/>
                </a:solidFill>
              </a:defRPr>
            </a:lvl1pPr>
          </a:lstStyle>
          <a:p>
            <a:r>
              <a:rPr lang="en-US"/>
              <a:t>Click to edit Master title style</a:t>
            </a:r>
            <a:endParaRPr lang="en-GB" dirty="0"/>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12" name="Picture 11" descr="A close up of a logo&#10;&#10;Description generated with high confidence">
            <a:extLst>
              <a:ext uri="{FF2B5EF4-FFF2-40B4-BE49-F238E27FC236}">
                <a16:creationId xmlns:a16="http://schemas.microsoft.com/office/drawing/2014/main" id="{99CFD388-ED5D-422D-9B49-1B20CC6E30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3410" y="5362695"/>
            <a:ext cx="3865179" cy="853859"/>
          </a:xfrm>
          <a:prstGeom prst="rect">
            <a:avLst/>
          </a:prstGeom>
        </p:spPr>
      </p:pic>
      <p:pic>
        <p:nvPicPr>
          <p:cNvPr id="13" name="Picture 12">
            <a:extLst>
              <a:ext uri="{FF2B5EF4-FFF2-40B4-BE49-F238E27FC236}">
                <a16:creationId xmlns:a16="http://schemas.microsoft.com/office/drawing/2014/main" id="{688DAFA4-A361-46DC-B99F-1F546065FB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203" y="5362695"/>
            <a:ext cx="2756354" cy="853859"/>
          </a:xfrm>
          <a:prstGeom prst="rect">
            <a:avLst/>
          </a:prstGeom>
        </p:spPr>
      </p:pic>
    </p:spTree>
    <p:extLst>
      <p:ext uri="{BB962C8B-B14F-4D97-AF65-F5344CB8AC3E}">
        <p14:creationId xmlns:p14="http://schemas.microsoft.com/office/powerpoint/2010/main" val="12906115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Slide with sub-title">
    <p:bg>
      <p:bgPr>
        <a:solidFill>
          <a:schemeClr val="bg1"/>
        </a:solidFill>
        <a:effectLst/>
      </p:bgPr>
    </p:bg>
    <p:spTree>
      <p:nvGrpSpPr>
        <p:cNvPr id="1" name=""/>
        <p:cNvGrpSpPr/>
        <p:nvPr/>
      </p:nvGrpSpPr>
      <p:grpSpPr>
        <a:xfrm>
          <a:off x="0" y="0"/>
          <a:ext cx="0" cy="0"/>
          <a:chOff x="0" y="0"/>
          <a:chExt cx="0" cy="0"/>
        </a:xfrm>
      </p:grpSpPr>
      <p:sp>
        <p:nvSpPr>
          <p:cNvPr id="17" name="Rectangle 1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itle 1"/>
          <p:cNvSpPr>
            <a:spLocks noGrp="1"/>
          </p:cNvSpPr>
          <p:nvPr>
            <p:ph type="title"/>
          </p:nvPr>
        </p:nvSpPr>
        <p:spPr>
          <a:xfrm>
            <a:off x="831850" y="3455247"/>
            <a:ext cx="10515600" cy="1241441"/>
          </a:xfrm>
        </p:spPr>
        <p:txBody>
          <a:bodyPr anchor="b"/>
          <a:lstStyle>
            <a:lvl1pPr>
              <a:defRPr sz="6000">
                <a:solidFill>
                  <a:schemeClr val="bg1"/>
                </a:solidFill>
              </a:defRPr>
            </a:lvl1pPr>
          </a:lstStyle>
          <a:p>
            <a:r>
              <a:rPr lang="en-US"/>
              <a:t>Click to edit Master title style</a:t>
            </a:r>
            <a:endParaRPr lang="en-GB" dirty="0"/>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9" name="Picture 8" descr="A close up of a logo&#10;&#10;Description generated with high confidence">
            <a:extLst>
              <a:ext uri="{FF2B5EF4-FFF2-40B4-BE49-F238E27FC236}">
                <a16:creationId xmlns:a16="http://schemas.microsoft.com/office/drawing/2014/main" id="{41A9ECDF-332B-42AC-98F5-9907EF11C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3410" y="5570514"/>
            <a:ext cx="3865179" cy="853859"/>
          </a:xfrm>
          <a:prstGeom prst="rect">
            <a:avLst/>
          </a:prstGeom>
        </p:spPr>
      </p:pic>
      <p:sp>
        <p:nvSpPr>
          <p:cNvPr id="6" name="Text Placeholder 2">
            <a:extLst>
              <a:ext uri="{FF2B5EF4-FFF2-40B4-BE49-F238E27FC236}">
                <a16:creationId xmlns:a16="http://schemas.microsoft.com/office/drawing/2014/main" id="{6BDA6896-0D1D-4FCD-97FF-8CE3C42C0D51}"/>
              </a:ext>
            </a:extLst>
          </p:cNvPr>
          <p:cNvSpPr>
            <a:spLocks noGrp="1"/>
          </p:cNvSpPr>
          <p:nvPr>
            <p:ph type="body" idx="1"/>
          </p:nvPr>
        </p:nvSpPr>
        <p:spPr>
          <a:xfrm>
            <a:off x="831850" y="4787936"/>
            <a:ext cx="10515600" cy="521761"/>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3" name="Picture 2">
            <a:extLst>
              <a:ext uri="{FF2B5EF4-FFF2-40B4-BE49-F238E27FC236}">
                <a16:creationId xmlns:a16="http://schemas.microsoft.com/office/drawing/2014/main" id="{C50A81C1-207F-4DE6-B591-EA440CD3BE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203" y="5570514"/>
            <a:ext cx="2756354" cy="853859"/>
          </a:xfrm>
          <a:prstGeom prst="rect">
            <a:avLst/>
          </a:prstGeom>
        </p:spPr>
      </p:pic>
    </p:spTree>
    <p:extLst>
      <p:ext uri="{BB962C8B-B14F-4D97-AF65-F5344CB8AC3E}">
        <p14:creationId xmlns:p14="http://schemas.microsoft.com/office/powerpoint/2010/main" val="133344960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34800376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262815" y="3579541"/>
            <a:ext cx="8084635" cy="1852729"/>
          </a:xfrm>
        </p:spPr>
        <p:txBody>
          <a:bodyPr anchor="b"/>
          <a:lstStyle>
            <a:lvl1pPr>
              <a:defRPr sz="6000">
                <a:solidFill>
                  <a:schemeClr val="bg1"/>
                </a:solidFill>
              </a:defRPr>
            </a:lvl1pPr>
          </a:lstStyle>
          <a:p>
            <a:r>
              <a:rPr lang="en-US"/>
              <a:t>Click to edit Master title style</a:t>
            </a:r>
            <a:endParaRPr lang="en-GB"/>
          </a:p>
        </p:txBody>
      </p:sp>
      <p:sp>
        <p:nvSpPr>
          <p:cNvPr id="3" name="Text Placeholder 2"/>
          <p:cNvSpPr>
            <a:spLocks noGrp="1"/>
          </p:cNvSpPr>
          <p:nvPr>
            <p:ph type="body" idx="1"/>
          </p:nvPr>
        </p:nvSpPr>
        <p:spPr>
          <a:xfrm>
            <a:off x="3262815" y="5459259"/>
            <a:ext cx="8084635"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Picture Placeholder 5"/>
          <p:cNvSpPr>
            <a:spLocks noGrp="1"/>
          </p:cNvSpPr>
          <p:nvPr>
            <p:ph type="pic" sz="quarter" idx="10" hasCustomPrompt="1"/>
          </p:nvPr>
        </p:nvSpPr>
        <p:spPr>
          <a:xfrm>
            <a:off x="568719" y="2538297"/>
            <a:ext cx="1939059" cy="3829050"/>
          </a:xfrm>
        </p:spPr>
        <p:txBody>
          <a:bodyPr anchor="b"/>
          <a:lstStyle>
            <a:lvl1pPr marL="0" indent="0">
              <a:buNone/>
              <a:defRPr>
                <a:solidFill>
                  <a:schemeClr val="bg1"/>
                </a:solidFill>
              </a:defRPr>
            </a:lvl1pPr>
          </a:lstStyle>
          <a:p>
            <a:r>
              <a:rPr lang="en-GB" dirty="0"/>
              <a:t>Click to add mini-me</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278559628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568719" y="3579541"/>
            <a:ext cx="10778731" cy="1852729"/>
          </a:xfrm>
        </p:spPr>
        <p:txBody>
          <a:bodyPr anchor="b"/>
          <a:lstStyle>
            <a:lvl1pPr>
              <a:defRPr sz="6000">
                <a:solidFill>
                  <a:schemeClr val="bg1"/>
                </a:solidFill>
              </a:defRPr>
            </a:lvl1pPr>
          </a:lstStyle>
          <a:p>
            <a:r>
              <a:rPr lang="en-US"/>
              <a:t>Click to edit Master title style</a:t>
            </a:r>
            <a:endParaRPr lang="en-GB" dirty="0"/>
          </a:p>
        </p:txBody>
      </p:sp>
      <p:sp>
        <p:nvSpPr>
          <p:cNvPr id="3" name="Text Placeholder 2"/>
          <p:cNvSpPr>
            <a:spLocks noGrp="1"/>
          </p:cNvSpPr>
          <p:nvPr>
            <p:ph type="body" idx="1"/>
          </p:nvPr>
        </p:nvSpPr>
        <p:spPr>
          <a:xfrm>
            <a:off x="568719" y="5459259"/>
            <a:ext cx="10778731"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285339043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spTree>
    <p:extLst>
      <p:ext uri="{BB962C8B-B14F-4D97-AF65-F5344CB8AC3E}">
        <p14:creationId xmlns:p14="http://schemas.microsoft.com/office/powerpoint/2010/main" val="18643100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Speaker Sal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Email</a:t>
            </a: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9504" y="3569658"/>
            <a:ext cx="351848" cy="338554"/>
          </a:xfrm>
          <a:prstGeom prst="rect">
            <a:avLst/>
          </a:prstGeom>
        </p:spPr>
      </p:pic>
    </p:spTree>
    <p:extLst>
      <p:ext uri="{BB962C8B-B14F-4D97-AF65-F5344CB8AC3E}">
        <p14:creationId xmlns:p14="http://schemas.microsoft.com/office/powerpoint/2010/main" val="3923955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peaker Sal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Email</a:t>
            </a: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9504" y="3569658"/>
            <a:ext cx="351848" cy="338554"/>
          </a:xfrm>
          <a:prstGeom prst="rect">
            <a:avLst/>
          </a:prstGeom>
        </p:spPr>
      </p:pic>
    </p:spTree>
    <p:extLst>
      <p:ext uri="{BB962C8B-B14F-4D97-AF65-F5344CB8AC3E}">
        <p14:creationId xmlns:p14="http://schemas.microsoft.com/office/powerpoint/2010/main" val="170870094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peaker MVP">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486861"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486861"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Click to add LinkedIn</a:t>
            </a:r>
          </a:p>
        </p:txBody>
      </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18060025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wo 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Picture Placeholder 5"/>
          <p:cNvSpPr>
            <a:spLocks noGrp="1"/>
          </p:cNvSpPr>
          <p:nvPr>
            <p:ph type="pic" sz="quarter" idx="12" hasCustomPrompt="1"/>
          </p:nvPr>
        </p:nvSpPr>
        <p:spPr>
          <a:xfrm>
            <a:off x="472432" y="2765502"/>
            <a:ext cx="2157822" cy="3925230"/>
          </a:xfrm>
        </p:spPr>
        <p:txBody>
          <a:bodyPr anchor="b"/>
          <a:lstStyle>
            <a:lvl1pPr marL="0" indent="0">
              <a:buNone/>
              <a:defRPr>
                <a:solidFill>
                  <a:schemeClr val="bg1"/>
                </a:solidFill>
              </a:defRPr>
            </a:lvl1pPr>
          </a:lstStyle>
          <a:p>
            <a:r>
              <a:rPr lang="en-GB" dirty="0"/>
              <a:t>Click to add mini-me</a:t>
            </a:r>
          </a:p>
        </p:txBody>
      </p:sp>
      <p:sp>
        <p:nvSpPr>
          <p:cNvPr id="12" name="Picture Placeholder 5"/>
          <p:cNvSpPr>
            <a:spLocks noGrp="1"/>
          </p:cNvSpPr>
          <p:nvPr>
            <p:ph type="pic" sz="quarter" idx="13" hasCustomPrompt="1"/>
          </p:nvPr>
        </p:nvSpPr>
        <p:spPr>
          <a:xfrm>
            <a:off x="6274783" y="2765502"/>
            <a:ext cx="2157822" cy="3925230"/>
          </a:xfrm>
        </p:spPr>
        <p:txBody>
          <a:bodyPr anchor="b"/>
          <a:lstStyle>
            <a:lvl1pPr marL="0" indent="0">
              <a:buNone/>
              <a:defRPr>
                <a:solidFill>
                  <a:schemeClr val="bg1"/>
                </a:solidFill>
              </a:defRPr>
            </a:lvl1pPr>
          </a:lstStyle>
          <a:p>
            <a:r>
              <a:rPr lang="en-GB" dirty="0"/>
              <a:t>Click to add mini-me</a:t>
            </a:r>
          </a:p>
        </p:txBody>
      </p:sp>
      <p:sp>
        <p:nvSpPr>
          <p:cNvPr id="6" name="Title 1"/>
          <p:cNvSpPr txBox="1">
            <a:spLocks/>
          </p:cNvSpPr>
          <p:nvPr/>
        </p:nvSpPr>
        <p:spPr>
          <a:xfrm>
            <a:off x="2630254" y="3770735"/>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Speaker Name</a:t>
            </a:r>
            <a:endParaRPr lang="en-GB" sz="3600" dirty="0"/>
          </a:p>
        </p:txBody>
      </p:sp>
      <p:sp>
        <p:nvSpPr>
          <p:cNvPr id="9" name="Text Placeholder 2"/>
          <p:cNvSpPr>
            <a:spLocks noGrp="1"/>
          </p:cNvSpPr>
          <p:nvPr>
            <p:ph type="body" idx="10" hasCustomPrompt="1"/>
          </p:nvPr>
        </p:nvSpPr>
        <p:spPr>
          <a:xfrm>
            <a:off x="2630254"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4" name="Title 1"/>
          <p:cNvSpPr txBox="1">
            <a:spLocks/>
          </p:cNvSpPr>
          <p:nvPr/>
        </p:nvSpPr>
        <p:spPr>
          <a:xfrm>
            <a:off x="8432605" y="3770735"/>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Speaker Name</a:t>
            </a:r>
            <a:endParaRPr lang="en-GB" sz="3600" dirty="0"/>
          </a:p>
        </p:txBody>
      </p:sp>
      <p:sp>
        <p:nvSpPr>
          <p:cNvPr id="15" name="Text Placeholder 2"/>
          <p:cNvSpPr>
            <a:spLocks noGrp="1"/>
          </p:cNvSpPr>
          <p:nvPr>
            <p:ph type="body" idx="11" hasCustomPrompt="1"/>
          </p:nvPr>
        </p:nvSpPr>
        <p:spPr>
          <a:xfrm>
            <a:off x="8432606"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62533905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Catherine Wheeler-Osma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BMCatherine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8101930" cy="1015663"/>
          </a:xfrm>
          <a:prstGeom prst="rect">
            <a:avLst/>
          </a:prstGeom>
          <a:noFill/>
        </p:spPr>
        <p:txBody>
          <a:bodyPr wrap="square" rtlCol="0">
            <a:spAutoFit/>
          </a:bodyPr>
          <a:lstStyle/>
          <a:p>
            <a:r>
              <a:rPr lang="en-GB" sz="6000" dirty="0">
                <a:solidFill>
                  <a:schemeClr val="bg1"/>
                </a:solidFill>
                <a:latin typeface="+mj-lt"/>
              </a:rPr>
              <a:t>Catherine Outram</a:t>
            </a:r>
          </a:p>
        </p:txBody>
      </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811" y="1521228"/>
            <a:ext cx="1683382" cy="5104015"/>
          </a:xfrm>
          <a:prstGeom prst="rect">
            <a:avLst/>
          </a:prstGeom>
        </p:spPr>
      </p:pic>
      <p:sp>
        <p:nvSpPr>
          <p:cNvPr id="12" name="TextBox 11">
            <a:extLst>
              <a:ext uri="{FF2B5EF4-FFF2-40B4-BE49-F238E27FC236}">
                <a16:creationId xmlns:a16="http://schemas.microsoft.com/office/drawing/2014/main" id="{E1C54A7B-56C0-4E4A-B1D5-CA25FA20A282}"/>
              </a:ext>
            </a:extLst>
          </p:cNvPr>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spTree>
    <p:extLst>
      <p:ext uri="{BB962C8B-B14F-4D97-AF65-F5344CB8AC3E}">
        <p14:creationId xmlns:p14="http://schemas.microsoft.com/office/powerpoint/2010/main" val="414979311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Amy Gwyth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Amy Gwyther</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Senior Business Development Manager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589" y="1548988"/>
            <a:ext cx="1822960" cy="5070764"/>
          </a:xfrm>
          <a:prstGeom prst="rect">
            <a:avLst/>
          </a:prstGeom>
        </p:spPr>
      </p:pic>
    </p:spTree>
    <p:extLst>
      <p:ext uri="{BB962C8B-B14F-4D97-AF65-F5344CB8AC3E}">
        <p14:creationId xmlns:p14="http://schemas.microsoft.com/office/powerpoint/2010/main" val="72463448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Hannah Ackroy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Hannah </a:t>
            </a:r>
            <a:r>
              <a:rPr lang="en-GB" sz="6000" dirty="0" err="1">
                <a:solidFill>
                  <a:schemeClr val="bg1"/>
                </a:solidFill>
                <a:latin typeface="+mj-lt"/>
              </a:rPr>
              <a:t>Ackroyd</a:t>
            </a:r>
            <a:endParaRPr lang="en-GB" sz="6000" dirty="0">
              <a:solidFill>
                <a:schemeClr val="bg1"/>
              </a:solidFill>
              <a:latin typeface="+mj-lt"/>
            </a:endParaRP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820" y="1548988"/>
            <a:ext cx="1866370" cy="5070764"/>
          </a:xfrm>
          <a:prstGeom prst="rect">
            <a:avLst/>
          </a:prstGeom>
        </p:spPr>
      </p:pic>
    </p:spTree>
    <p:extLst>
      <p:ext uri="{BB962C8B-B14F-4D97-AF65-F5344CB8AC3E}">
        <p14:creationId xmlns:p14="http://schemas.microsoft.com/office/powerpoint/2010/main" val="343579390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ndy Daws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65469"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@W4050</a:t>
            </a:r>
          </a:p>
        </p:txBody>
      </p:sp>
      <p:sp>
        <p:nvSpPr>
          <p:cNvPr id="18" name="TextBox 17"/>
          <p:cNvSpPr txBox="1"/>
          <p:nvPr/>
        </p:nvSpPr>
        <p:spPr>
          <a:xfrm>
            <a:off x="5513777" y="3575070"/>
            <a:ext cx="3364106" cy="307777"/>
          </a:xfrm>
          <a:prstGeom prst="rect">
            <a:avLst/>
          </a:prstGeom>
          <a:noFill/>
        </p:spPr>
        <p:txBody>
          <a:bodyPr wrap="square" rtlCol="0">
            <a:spAutoFit/>
          </a:bodyPr>
          <a:lstStyle/>
          <a:p>
            <a:r>
              <a:rPr lang="en-GB" sz="1400" dirty="0">
                <a:solidFill>
                  <a:schemeClr val="bg1"/>
                </a:solidFill>
              </a:rPr>
              <a:t>blogs.blackmarble.co.uk/</a:t>
            </a:r>
            <a:r>
              <a:rPr lang="en-GB" sz="1400" dirty="0" err="1">
                <a:solidFill>
                  <a:schemeClr val="bg1"/>
                </a:solidFill>
              </a:rPr>
              <a:t>adawson</a:t>
            </a:r>
            <a:endParaRPr lang="en-GB" sz="1400" dirty="0">
              <a:solidFill>
                <a:schemeClr val="bg1"/>
              </a:solidFill>
            </a:endParaRPr>
          </a:p>
        </p:txBody>
      </p:sp>
      <p:sp>
        <p:nvSpPr>
          <p:cNvPr id="20" name="TextBox 19"/>
          <p:cNvSpPr txBox="1"/>
          <p:nvPr/>
        </p:nvSpPr>
        <p:spPr>
          <a:xfrm>
            <a:off x="9212261"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Dawson</a:t>
            </a: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Chief Information Officer (CIO)</a:t>
            </a:r>
          </a:p>
          <a:p>
            <a:r>
              <a:rPr lang="en-GB" sz="2400" dirty="0">
                <a:solidFill>
                  <a:schemeClr val="bg1"/>
                </a:solidFill>
                <a:latin typeface="+mn-lt"/>
              </a:rPr>
              <a:t>Microsoft</a:t>
            </a:r>
            <a:r>
              <a:rPr lang="en-GB" sz="2400" baseline="0" dirty="0">
                <a:solidFill>
                  <a:schemeClr val="bg1"/>
                </a:solidFill>
                <a:latin typeface="+mn-lt"/>
              </a:rPr>
              <a:t> MVP (Office Apps and Services)</a:t>
            </a:r>
            <a:endParaRPr lang="en-GB" sz="2400" dirty="0">
              <a:solidFill>
                <a:schemeClr val="bg1"/>
              </a:solidFill>
              <a:latin typeface="+mn-lt"/>
            </a:endParaRP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9" name="Picture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89660" y="3577896"/>
            <a:ext cx="327088" cy="327088"/>
          </a:xfrm>
          <a:prstGeom prst="rect">
            <a:avLst/>
          </a:prstGeom>
        </p:spPr>
      </p:pic>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l="25577" t="1124" r="19138" b="4840"/>
          <a:stretch/>
        </p:blipFill>
        <p:spPr>
          <a:xfrm>
            <a:off x="634231" y="1185367"/>
            <a:ext cx="2243548" cy="5394960"/>
          </a:xfrm>
          <a:prstGeom prst="rect">
            <a:avLst/>
          </a:prstGeom>
        </p:spPr>
      </p:pic>
    </p:spTree>
    <p:extLst>
      <p:ext uri="{BB962C8B-B14F-4D97-AF65-F5344CB8AC3E}">
        <p14:creationId xmlns:p14="http://schemas.microsoft.com/office/powerpoint/2010/main" val="11562862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Andy Hayn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83030"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6397769"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529822"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Haynes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3652" y="3577896"/>
            <a:ext cx="327088" cy="327088"/>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Engineering Director</a:t>
            </a:r>
          </a:p>
        </p:txBody>
      </p:sp>
      <p:pic>
        <p:nvPicPr>
          <p:cNvPr id="14" name="Picture 13" descr="A close up of a mans face&#10;&#10;Description generated with high confidence">
            <a:extLst>
              <a:ext uri="{FF2B5EF4-FFF2-40B4-BE49-F238E27FC236}">
                <a16:creationId xmlns:a16="http://schemas.microsoft.com/office/drawing/2014/main" id="{20F986C4-0FB2-4AB3-8040-F5C62049B0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008" y="1186722"/>
            <a:ext cx="2105408" cy="5436524"/>
          </a:xfrm>
          <a:prstGeom prst="rect">
            <a:avLst/>
          </a:prstGeom>
        </p:spPr>
      </p:pic>
    </p:spTree>
    <p:extLst>
      <p:ext uri="{BB962C8B-B14F-4D97-AF65-F5344CB8AC3E}">
        <p14:creationId xmlns:p14="http://schemas.microsoft.com/office/powerpoint/2010/main" val="403463225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Robert Hancock">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Hancock</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rotWithShape="1">
          <a:blip r:embed="rId5">
            <a:extLst>
              <a:ext uri="{28A0092B-C50C-407E-A947-70E740481C1C}">
                <a14:useLocalDpi xmlns:a14="http://schemas.microsoft.com/office/drawing/2010/main" val="0"/>
              </a:ext>
            </a:extLst>
          </a:blip>
          <a:srcRect l="16373" t="5020" r="18912" b="6283"/>
          <a:stretch/>
        </p:blipFill>
        <p:spPr>
          <a:xfrm>
            <a:off x="707337" y="1479665"/>
            <a:ext cx="1901887" cy="5140088"/>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Chief Development Officer (CDO)</a:t>
            </a:r>
          </a:p>
        </p:txBody>
      </p:sp>
    </p:spTree>
    <p:extLst>
      <p:ext uri="{BB962C8B-B14F-4D97-AF65-F5344CB8AC3E}">
        <p14:creationId xmlns:p14="http://schemas.microsoft.com/office/powerpoint/2010/main" val="402692574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Riccardo Viglianis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643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CaptainShmaser</a:t>
            </a:r>
            <a:endParaRPr lang="en-GB" sz="1400" dirty="0">
              <a:solidFill>
                <a:schemeClr val="bg1"/>
              </a:solidFill>
            </a:endParaRPr>
          </a:p>
        </p:txBody>
      </p:sp>
      <p:sp>
        <p:nvSpPr>
          <p:cNvPr id="18" name="TextBox 17"/>
          <p:cNvSpPr txBox="1"/>
          <p:nvPr/>
        </p:nvSpPr>
        <p:spPr>
          <a:xfrm>
            <a:off x="5915631" y="3575070"/>
            <a:ext cx="3230806" cy="307777"/>
          </a:xfrm>
          <a:prstGeom prst="rect">
            <a:avLst/>
          </a:prstGeom>
          <a:noFill/>
        </p:spPr>
        <p:txBody>
          <a:bodyPr wrap="square" rtlCol="0">
            <a:spAutoFit/>
          </a:bodyPr>
          <a:lstStyle/>
          <a:p>
            <a:r>
              <a:rPr lang="en-GB" sz="1400" dirty="0">
                <a:solidFill>
                  <a:schemeClr val="bg1"/>
                </a:solidFill>
              </a:rPr>
              <a:t>blogs.blackmarble.co.uk/</a:t>
            </a:r>
            <a:r>
              <a:rPr lang="en-GB" sz="1400" dirty="0" err="1">
                <a:solidFill>
                  <a:schemeClr val="bg1"/>
                </a:solidFill>
              </a:rPr>
              <a:t>rviglianisi</a:t>
            </a:r>
            <a:endParaRPr lang="en-GB" sz="1400" dirty="0">
              <a:solidFill>
                <a:schemeClr val="bg1"/>
              </a:solidFill>
            </a:endParaRPr>
          </a:p>
        </p:txBody>
      </p:sp>
      <p:sp>
        <p:nvSpPr>
          <p:cNvPr id="20" name="TextBox 19"/>
          <p:cNvSpPr txBox="1"/>
          <p:nvPr/>
        </p:nvSpPr>
        <p:spPr>
          <a:xfrm>
            <a:off x="9493229"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Riccardo Viglianisi</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rotWithShape="1">
          <a:blip r:embed="rId5">
            <a:extLst>
              <a:ext uri="{28A0092B-C50C-407E-A947-70E740481C1C}">
                <a14:useLocalDpi xmlns:a14="http://schemas.microsoft.com/office/drawing/2010/main" val="0"/>
              </a:ext>
            </a:extLst>
          </a:blip>
          <a:srcRect l="17763" t="8514" r="21081" b="4575"/>
          <a:stretch/>
        </p:blipFill>
        <p:spPr>
          <a:xfrm>
            <a:off x="733369" y="1446415"/>
            <a:ext cx="1859927" cy="5212081"/>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Consultant</a:t>
            </a:r>
          </a:p>
        </p:txBody>
      </p:sp>
    </p:spTree>
    <p:extLst>
      <p:ext uri="{BB962C8B-B14F-4D97-AF65-F5344CB8AC3E}">
        <p14:creationId xmlns:p14="http://schemas.microsoft.com/office/powerpoint/2010/main" val="180078208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hris Gardn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HalbaradKenafin</a:t>
            </a:r>
            <a:endParaRPr lang="en-GB" sz="1400" dirty="0">
              <a:solidFill>
                <a:schemeClr val="bg1"/>
              </a:solidFill>
            </a:endParaRPr>
          </a:p>
        </p:txBody>
      </p:sp>
      <p:sp>
        <p:nvSpPr>
          <p:cNvPr id="18" name="TextBox 17"/>
          <p:cNvSpPr txBox="1"/>
          <p:nvPr/>
        </p:nvSpPr>
        <p:spPr>
          <a:xfrm>
            <a:off x="6101691" y="3575070"/>
            <a:ext cx="2746442" cy="307777"/>
          </a:xfrm>
          <a:prstGeom prst="rect">
            <a:avLst/>
          </a:prstGeom>
          <a:noFill/>
        </p:spPr>
        <p:txBody>
          <a:bodyPr wrap="square" rtlCol="0">
            <a:spAutoFit/>
          </a:bodyPr>
          <a:lstStyle/>
          <a:p>
            <a:r>
              <a:rPr lang="en-GB" sz="1400" dirty="0">
                <a:solidFill>
                  <a:schemeClr val="bg1"/>
                </a:solidFill>
              </a:rPr>
              <a:t>Chrislgardner@github.io</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Chris Gardner</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7757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871" y="1524050"/>
            <a:ext cx="1857356" cy="5104015"/>
          </a:xfrm>
          <a:prstGeom prst="rect">
            <a:avLst/>
          </a:prstGeom>
        </p:spPr>
      </p:pic>
      <p:sp>
        <p:nvSpPr>
          <p:cNvPr id="12" name="TextBox 1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Consultant</a:t>
            </a:r>
          </a:p>
          <a:p>
            <a:r>
              <a:rPr lang="en-GB" sz="2400" dirty="0">
                <a:solidFill>
                  <a:schemeClr val="bg1"/>
                </a:solidFill>
                <a:latin typeface="+mn-lt"/>
              </a:rPr>
              <a:t>Microsoft MVP</a:t>
            </a:r>
          </a:p>
          <a:p>
            <a:r>
              <a:rPr lang="en-GB" sz="2400" dirty="0">
                <a:solidFill>
                  <a:schemeClr val="bg1"/>
                </a:solidFill>
                <a:latin typeface="+mn-lt"/>
              </a:rPr>
              <a:t>(Cloud and </a:t>
            </a:r>
            <a:r>
              <a:rPr lang="en-GB" sz="2400" dirty="0" err="1">
                <a:solidFill>
                  <a:schemeClr val="bg1"/>
                </a:solidFill>
                <a:latin typeface="+mn-lt"/>
              </a:rPr>
              <a:t>Datacenter</a:t>
            </a:r>
            <a:r>
              <a:rPr lang="en-GB" sz="2400" dirty="0">
                <a:solidFill>
                  <a:schemeClr val="bg1"/>
                </a:solidFill>
                <a:latin typeface="+mn-lt"/>
              </a:rPr>
              <a:t> Management)</a:t>
            </a:r>
          </a:p>
        </p:txBody>
      </p:sp>
      <p:pic>
        <p:nvPicPr>
          <p:cNvPr id="14" name="Picture 13">
            <a:extLst>
              <a:ext uri="{FF2B5EF4-FFF2-40B4-BE49-F238E27FC236}">
                <a16:creationId xmlns:a16="http://schemas.microsoft.com/office/drawing/2014/main" id="{ACD03A12-5E02-4091-AB9E-63E21DF111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4189160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peaker MVP">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486861"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486861"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Click to add LinkedIn</a:t>
            </a:r>
          </a:p>
        </p:txBody>
      </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138368945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Rik Hepwort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18199"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rikhepworth</a:t>
            </a:r>
            <a:endParaRPr lang="en-GB" sz="1400" dirty="0">
              <a:solidFill>
                <a:schemeClr val="bg1"/>
              </a:solidFill>
            </a:endParaRPr>
          </a:p>
        </p:txBody>
      </p:sp>
      <p:sp>
        <p:nvSpPr>
          <p:cNvPr id="18" name="TextBox 17"/>
          <p:cNvSpPr txBox="1"/>
          <p:nvPr/>
        </p:nvSpPr>
        <p:spPr>
          <a:xfrm>
            <a:off x="5915631" y="3575070"/>
            <a:ext cx="3502568" cy="307777"/>
          </a:xfrm>
          <a:prstGeom prst="rect">
            <a:avLst/>
          </a:prstGeom>
          <a:noFill/>
        </p:spPr>
        <p:txBody>
          <a:bodyPr wrap="square" rtlCol="0">
            <a:spAutoFit/>
          </a:bodyPr>
          <a:lstStyle/>
          <a:p>
            <a:r>
              <a:rPr lang="en-GB" sz="1400" dirty="0">
                <a:solidFill>
                  <a:schemeClr val="bg1"/>
                </a:solidFill>
              </a:rPr>
              <a:t>blogs.blackmarble.co.uk/</a:t>
            </a:r>
            <a:r>
              <a:rPr lang="en-GB" sz="1400" dirty="0" err="1">
                <a:solidFill>
                  <a:schemeClr val="bg1"/>
                </a:solidFill>
              </a:rPr>
              <a:t>rhepworth</a:t>
            </a:r>
            <a:endParaRPr lang="en-GB" sz="1400" dirty="0">
              <a:solidFill>
                <a:schemeClr val="bg1"/>
              </a:solidFill>
            </a:endParaRPr>
          </a:p>
        </p:txBody>
      </p:sp>
      <p:sp>
        <p:nvSpPr>
          <p:cNvPr id="20" name="TextBox 19"/>
          <p:cNvSpPr txBox="1"/>
          <p:nvPr/>
        </p:nvSpPr>
        <p:spPr>
          <a:xfrm>
            <a:off x="9764991" y="3577228"/>
            <a:ext cx="1473891"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Rik</a:t>
            </a:r>
            <a:r>
              <a:rPr lang="en-GB" sz="6000" baseline="0" dirty="0">
                <a:solidFill>
                  <a:schemeClr val="bg1"/>
                </a:solidFill>
                <a:latin typeface="+mj-lt"/>
              </a:rPr>
              <a:t> Hepworth</a:t>
            </a:r>
            <a:endParaRPr lang="en-GB" sz="6000" dirty="0">
              <a:solidFill>
                <a:schemeClr val="bg1"/>
              </a:solidFill>
              <a:latin typeface="+mj-lt"/>
            </a:endParaRP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Chief Consultancy Officer (COO)</a:t>
            </a:r>
          </a:p>
          <a:p>
            <a:r>
              <a:rPr lang="en-GB" sz="2400" dirty="0">
                <a:solidFill>
                  <a:schemeClr val="bg1"/>
                </a:solidFill>
                <a:latin typeface="+mn-lt"/>
              </a:rPr>
              <a:t>Microsoft MVP (Azure)</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6" name="Picture 15" descr="A picture containing clothing&#10;&#10;Description generated with very high confidence">
            <a:extLst>
              <a:ext uri="{FF2B5EF4-FFF2-40B4-BE49-F238E27FC236}">
                <a16:creationId xmlns:a16="http://schemas.microsoft.com/office/drawing/2014/main" id="{91B1BF3B-AEDD-404C-8EF1-C2799AFD70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905" y="1523620"/>
            <a:ext cx="2795925" cy="5097620"/>
          </a:xfrm>
          <a:prstGeom prst="rect">
            <a:avLst/>
          </a:prstGeom>
        </p:spPr>
      </p:pic>
    </p:spTree>
    <p:extLst>
      <p:ext uri="{BB962C8B-B14F-4D97-AF65-F5344CB8AC3E}">
        <p14:creationId xmlns:p14="http://schemas.microsoft.com/office/powerpoint/2010/main" val="178639819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Robert Hogg">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54821"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RobertHogg</a:t>
            </a:r>
            <a:endParaRPr lang="en-GB" sz="1400" dirty="0">
              <a:solidFill>
                <a:schemeClr val="bg1"/>
              </a:solidFill>
            </a:endParaRPr>
          </a:p>
        </p:txBody>
      </p:sp>
      <p:sp>
        <p:nvSpPr>
          <p:cNvPr id="18" name="TextBox 17"/>
          <p:cNvSpPr txBox="1"/>
          <p:nvPr/>
        </p:nvSpPr>
        <p:spPr>
          <a:xfrm>
            <a:off x="5915631" y="3575070"/>
            <a:ext cx="3443216" cy="307777"/>
          </a:xfrm>
          <a:prstGeom prst="rect">
            <a:avLst/>
          </a:prstGeom>
          <a:noFill/>
        </p:spPr>
        <p:txBody>
          <a:bodyPr wrap="square" rtlCol="0">
            <a:spAutoFit/>
          </a:bodyPr>
          <a:lstStyle/>
          <a:p>
            <a:r>
              <a:rPr lang="en-GB" sz="1400" dirty="0">
                <a:solidFill>
                  <a:schemeClr val="bg1"/>
                </a:solidFill>
              </a:rPr>
              <a:t>blogs.blackmarble.co.uk/boss</a:t>
            </a:r>
          </a:p>
        </p:txBody>
      </p:sp>
      <p:sp>
        <p:nvSpPr>
          <p:cNvPr id="20" name="TextBox 19"/>
          <p:cNvSpPr txBox="1"/>
          <p:nvPr/>
        </p:nvSpPr>
        <p:spPr>
          <a:xfrm>
            <a:off x="9301613"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Hogg</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Chief Executive Officer (CEO)</a:t>
            </a:r>
          </a:p>
          <a:p>
            <a:r>
              <a:rPr lang="en-GB" sz="2400" dirty="0">
                <a:solidFill>
                  <a:schemeClr val="bg1"/>
                </a:solidFill>
                <a:latin typeface="+mn-lt"/>
              </a:rPr>
              <a:t>Microsoft MVP (Azure)</a:t>
            </a:r>
          </a:p>
          <a:p>
            <a:r>
              <a:rPr lang="en-GB" sz="2400" dirty="0">
                <a:solidFill>
                  <a:schemeClr val="bg1"/>
                </a:solidFill>
                <a:latin typeface="+mn-lt"/>
              </a:rPr>
              <a:t>Microsoft Regional Director</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474" t="1768" r="1168" b="1487"/>
          <a:stretch/>
        </p:blipFill>
        <p:spPr>
          <a:xfrm>
            <a:off x="233297" y="1795548"/>
            <a:ext cx="2993126" cy="4813070"/>
          </a:xfrm>
          <a:prstGeom prst="rect">
            <a:avLst/>
          </a:prstGeom>
        </p:spPr>
      </p:pic>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69080" y="5524694"/>
            <a:ext cx="2754680" cy="589310"/>
          </a:xfrm>
          <a:prstGeom prst="rect">
            <a:avLst/>
          </a:prstGeom>
        </p:spPr>
      </p:pic>
    </p:spTree>
    <p:extLst>
      <p:ext uri="{BB962C8B-B14F-4D97-AF65-F5344CB8AC3E}">
        <p14:creationId xmlns:p14="http://schemas.microsoft.com/office/powerpoint/2010/main" val="121791500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86151"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richardfennell</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a:t>
            </a:r>
            <a:r>
              <a:rPr lang="en-GB" sz="1400" dirty="0" err="1">
                <a:solidFill>
                  <a:schemeClr val="bg1"/>
                </a:solidFill>
              </a:rPr>
              <a:t>rfennell</a:t>
            </a:r>
            <a:endParaRPr lang="en-GB" sz="1400" dirty="0">
              <a:solidFill>
                <a:schemeClr val="bg1"/>
              </a:solidFill>
            </a:endParaRPr>
          </a:p>
        </p:txBody>
      </p:sp>
      <p:sp>
        <p:nvSpPr>
          <p:cNvPr id="20" name="TextBox 19"/>
          <p:cNvSpPr txBox="1"/>
          <p:nvPr/>
        </p:nvSpPr>
        <p:spPr>
          <a:xfrm>
            <a:off x="9432943"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Richard Fennell</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Chief Technology Officer (CTO)</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(Developer Technologies)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3967" t="1331" r="1065" b="1159"/>
          <a:stretch/>
        </p:blipFill>
        <p:spPr>
          <a:xfrm>
            <a:off x="711094" y="1496291"/>
            <a:ext cx="1933254" cy="5137266"/>
          </a:xfrm>
          <a:prstGeom prst="rect">
            <a:avLst/>
          </a:prstGeom>
        </p:spPr>
      </p:pic>
    </p:spTree>
    <p:extLst>
      <p:ext uri="{BB962C8B-B14F-4D97-AF65-F5344CB8AC3E}">
        <p14:creationId xmlns:p14="http://schemas.microsoft.com/office/powerpoint/2010/main" val="265279608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James Man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10094"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jamesemann</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a:t>
            </a:r>
            <a:r>
              <a:rPr lang="en-GB" sz="1400" dirty="0" err="1">
                <a:solidFill>
                  <a:schemeClr val="bg1"/>
                </a:solidFill>
              </a:rPr>
              <a:t>jmann</a:t>
            </a:r>
            <a:endParaRPr lang="en-GB" sz="1400" dirty="0">
              <a:solidFill>
                <a:schemeClr val="bg1"/>
              </a:solidFill>
            </a:endParaRPr>
          </a:p>
        </p:txBody>
      </p:sp>
      <p:sp>
        <p:nvSpPr>
          <p:cNvPr id="20" name="TextBox 19"/>
          <p:cNvSpPr txBox="1"/>
          <p:nvPr/>
        </p:nvSpPr>
        <p:spPr>
          <a:xfrm>
            <a:off x="9356886"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James Mann</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Senior Consultant</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(AI)</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7" name="Picture 16">
            <a:extLst>
              <a:ext uri="{FF2B5EF4-FFF2-40B4-BE49-F238E27FC236}">
                <a16:creationId xmlns:a16="http://schemas.microsoft.com/office/drawing/2014/main" id="{3CF6DDFE-F540-429C-9A81-E14470E97C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0456" y="1521228"/>
            <a:ext cx="1933680" cy="5093683"/>
          </a:xfrm>
          <a:prstGeom prst="rect">
            <a:avLst/>
          </a:prstGeom>
        </p:spPr>
      </p:pic>
    </p:spTree>
    <p:extLst>
      <p:ext uri="{BB962C8B-B14F-4D97-AF65-F5344CB8AC3E}">
        <p14:creationId xmlns:p14="http://schemas.microsoft.com/office/powerpoint/2010/main" val="309126064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Ryan Yat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10094"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@RyanYates1990</a:t>
            </a:r>
          </a:p>
        </p:txBody>
      </p:sp>
      <p:sp>
        <p:nvSpPr>
          <p:cNvPr id="18" name="TextBox 17"/>
          <p:cNvSpPr txBox="1"/>
          <p:nvPr/>
        </p:nvSpPr>
        <p:spPr>
          <a:xfrm>
            <a:off x="6253043" y="3575070"/>
            <a:ext cx="3517313"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356886"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Ryan Yates</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Consultant</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(Cloud and </a:t>
            </a:r>
            <a:r>
              <a:rPr lang="en-GB" sz="2400" dirty="0" err="1">
                <a:solidFill>
                  <a:schemeClr val="bg1"/>
                </a:solidFill>
                <a:latin typeface="+mn-lt"/>
              </a:rPr>
              <a:t>Datacenter</a:t>
            </a:r>
            <a:r>
              <a:rPr lang="en-GB" sz="2400" dirty="0">
                <a:solidFill>
                  <a:schemeClr val="bg1"/>
                </a:solidFill>
                <a:latin typeface="+mn-lt"/>
              </a:rPr>
              <a:t> Management)</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28927"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6" name="Picture 15" descr="A close up of a mask&#10;&#10;Description generated with high confidence">
            <a:extLst>
              <a:ext uri="{FF2B5EF4-FFF2-40B4-BE49-F238E27FC236}">
                <a16:creationId xmlns:a16="http://schemas.microsoft.com/office/drawing/2014/main" id="{609A885A-F52D-46B7-9EEA-6A42969203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4585" y="1571310"/>
            <a:ext cx="1733076" cy="5043602"/>
          </a:xfrm>
          <a:prstGeom prst="rect">
            <a:avLst/>
          </a:prstGeom>
        </p:spPr>
      </p:pic>
    </p:spTree>
    <p:extLst>
      <p:ext uri="{BB962C8B-B14F-4D97-AF65-F5344CB8AC3E}">
        <p14:creationId xmlns:p14="http://schemas.microsoft.com/office/powerpoint/2010/main" val="345754925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oss and Catheri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4100304"/>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pPr>
              <a:lnSpc>
                <a:spcPct val="100000"/>
              </a:lnSpc>
            </a:pPr>
            <a:r>
              <a:rPr lang="en-US" sz="3300" dirty="0"/>
              <a:t>Catherine</a:t>
            </a:r>
          </a:p>
          <a:p>
            <a:pPr>
              <a:lnSpc>
                <a:spcPct val="100000"/>
              </a:lnSpc>
            </a:pPr>
            <a:r>
              <a:rPr lang="en-US" sz="3300" dirty="0"/>
              <a:t>Outram</a:t>
            </a:r>
            <a:endParaRPr lang="en-GB" sz="3300" dirty="0"/>
          </a:p>
        </p:txBody>
      </p:sp>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Chief Executive Officer (CEO)</a:t>
            </a:r>
            <a:r>
              <a:rPr lang="en-US" sz="2400" baseline="0" dirty="0">
                <a:latin typeface="+mn-lt"/>
              </a:rPr>
              <a:t>, MVP and Microsoft Regional Director</a:t>
            </a:r>
            <a:endParaRPr lang="en-GB" sz="2400" dirty="0">
              <a:latin typeface="+mn-lt"/>
            </a:endParaRPr>
          </a:p>
        </p:txBody>
      </p:sp>
      <p:sp>
        <p:nvSpPr>
          <p:cNvPr id="11" name="Title 1"/>
          <p:cNvSpPr txBox="1">
            <a:spLocks/>
          </p:cNvSpPr>
          <p:nvPr/>
        </p:nvSpPr>
        <p:spPr>
          <a:xfrm>
            <a:off x="8387143" y="4958948"/>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9161" y="1877624"/>
            <a:ext cx="1566941" cy="4750966"/>
          </a:xfrm>
          <a:prstGeom prst="rect">
            <a:avLst/>
          </a:prstGeom>
        </p:spPr>
      </p:pic>
      <p:pic>
        <p:nvPicPr>
          <p:cNvPr id="12" name="Picture 11">
            <a:extLst>
              <a:ext uri="{FF2B5EF4-FFF2-40B4-BE49-F238E27FC236}">
                <a16:creationId xmlns:a16="http://schemas.microsoft.com/office/drawing/2014/main" id="{9CC63E98-8B2C-4AD2-AB4C-DDCF8DE0E6E2}"/>
              </a:ext>
            </a:extLst>
          </p:cNvPr>
          <p:cNvPicPr>
            <a:picLocks noChangeAspect="1"/>
          </p:cNvPicPr>
          <p:nvPr/>
        </p:nvPicPr>
        <p:blipFill rotWithShape="1">
          <a:blip r:embed="rId3">
            <a:extLst>
              <a:ext uri="{28A0092B-C50C-407E-A947-70E740481C1C}">
                <a14:useLocalDpi xmlns:a14="http://schemas.microsoft.com/office/drawing/2010/main" val="0"/>
              </a:ext>
            </a:extLst>
          </a:blip>
          <a:srcRect l="474" t="1768" r="1168" b="1487"/>
          <a:stretch/>
        </p:blipFill>
        <p:spPr>
          <a:xfrm>
            <a:off x="468334" y="1961804"/>
            <a:ext cx="2884315" cy="4638098"/>
          </a:xfrm>
          <a:prstGeom prst="rect">
            <a:avLst/>
          </a:prstGeom>
        </p:spPr>
      </p:pic>
    </p:spTree>
    <p:extLst>
      <p:ext uri="{BB962C8B-B14F-4D97-AF65-F5344CB8AC3E}">
        <p14:creationId xmlns:p14="http://schemas.microsoft.com/office/powerpoint/2010/main" val="3376615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oss and Amy">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Amy Gwyther</a:t>
            </a:r>
            <a:endParaRPr lang="en-GB" sz="3300" dirty="0"/>
          </a:p>
        </p:txBody>
      </p:sp>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Chief Executive Officer (CEO)</a:t>
            </a:r>
            <a:r>
              <a:rPr lang="en-US" sz="2400" kern="1200" baseline="0" dirty="0">
                <a:solidFill>
                  <a:schemeClr val="bg1"/>
                </a:solidFill>
                <a:latin typeface="+mn-lt"/>
                <a:ea typeface="+mj-ea"/>
                <a:cs typeface="+mj-cs"/>
              </a:rPr>
              <a:t>, MVP and Microsoft Regional Director</a:t>
            </a:r>
            <a:endParaRPr lang="en-GB" sz="2400" kern="1200" dirty="0">
              <a:solidFill>
                <a:schemeClr val="bg1"/>
              </a:solidFill>
              <a:latin typeface="+mn-lt"/>
              <a:ea typeface="+mj-ea"/>
              <a:cs typeface="+mj-cs"/>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pic>
        <p:nvPicPr>
          <p:cNvPr id="13" name="Picture 12">
            <a:extLst>
              <a:ext uri="{FF2B5EF4-FFF2-40B4-BE49-F238E27FC236}">
                <a16:creationId xmlns:a16="http://schemas.microsoft.com/office/drawing/2014/main" id="{68B0D491-DC31-47F0-91FF-851D96F476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8685" y="1961804"/>
            <a:ext cx="1674551" cy="4657948"/>
          </a:xfrm>
          <a:prstGeom prst="rect">
            <a:avLst/>
          </a:prstGeom>
        </p:spPr>
      </p:pic>
      <p:pic>
        <p:nvPicPr>
          <p:cNvPr id="9" name="Picture 8">
            <a:extLst>
              <a:ext uri="{FF2B5EF4-FFF2-40B4-BE49-F238E27FC236}">
                <a16:creationId xmlns:a16="http://schemas.microsoft.com/office/drawing/2014/main" id="{5116375F-4502-4AE7-96A5-500DCC9F9500}"/>
              </a:ext>
            </a:extLst>
          </p:cNvPr>
          <p:cNvPicPr>
            <a:picLocks noChangeAspect="1"/>
          </p:cNvPicPr>
          <p:nvPr/>
        </p:nvPicPr>
        <p:blipFill rotWithShape="1">
          <a:blip r:embed="rId3">
            <a:extLst>
              <a:ext uri="{28A0092B-C50C-407E-A947-70E740481C1C}">
                <a14:useLocalDpi xmlns:a14="http://schemas.microsoft.com/office/drawing/2010/main" val="0"/>
              </a:ext>
            </a:extLst>
          </a:blip>
          <a:srcRect l="474" t="1768" r="1168" b="1487"/>
          <a:stretch/>
        </p:blipFill>
        <p:spPr>
          <a:xfrm>
            <a:off x="484960" y="1961804"/>
            <a:ext cx="2884315" cy="4638098"/>
          </a:xfrm>
          <a:prstGeom prst="rect">
            <a:avLst/>
          </a:prstGeom>
        </p:spPr>
      </p:pic>
    </p:spTree>
    <p:extLst>
      <p:ext uri="{BB962C8B-B14F-4D97-AF65-F5344CB8AC3E}">
        <p14:creationId xmlns:p14="http://schemas.microsoft.com/office/powerpoint/2010/main" val="148246195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oss and Hanna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Hannah </a:t>
            </a:r>
            <a:r>
              <a:rPr lang="en-US" sz="3300" dirty="0" err="1"/>
              <a:t>Ackroyd</a:t>
            </a:r>
            <a:endParaRPr lang="en-GB" sz="3300" dirty="0"/>
          </a:p>
        </p:txBody>
      </p:sp>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Chief Executive Officer (CEO)</a:t>
            </a:r>
            <a:r>
              <a:rPr lang="en-US" sz="2400" kern="1200" baseline="0" dirty="0">
                <a:solidFill>
                  <a:schemeClr val="bg1"/>
                </a:solidFill>
                <a:latin typeface="+mn-lt"/>
                <a:ea typeface="+mj-ea"/>
                <a:cs typeface="+mj-cs"/>
              </a:rPr>
              <a:t>, MVP and Microsoft Regional Director</a:t>
            </a:r>
            <a:endParaRPr lang="en-GB" sz="2400" kern="1200" dirty="0">
              <a:solidFill>
                <a:schemeClr val="bg1"/>
              </a:solidFill>
              <a:latin typeface="+mn-lt"/>
              <a:ea typeface="+mj-ea"/>
              <a:cs typeface="+mj-cs"/>
            </a:endParaRPr>
          </a:p>
        </p:txBody>
      </p:sp>
      <p:sp>
        <p:nvSpPr>
          <p:cNvPr id="11"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0911" y="1937716"/>
            <a:ext cx="1722439" cy="4679714"/>
          </a:xfrm>
          <a:prstGeom prst="rect">
            <a:avLst/>
          </a:prstGeom>
        </p:spPr>
      </p:pic>
      <p:pic>
        <p:nvPicPr>
          <p:cNvPr id="9" name="Picture 8">
            <a:extLst>
              <a:ext uri="{FF2B5EF4-FFF2-40B4-BE49-F238E27FC236}">
                <a16:creationId xmlns:a16="http://schemas.microsoft.com/office/drawing/2014/main" id="{BEF88F63-3365-43D7-9333-BEF6262759B8}"/>
              </a:ext>
            </a:extLst>
          </p:cNvPr>
          <p:cNvPicPr>
            <a:picLocks noChangeAspect="1"/>
          </p:cNvPicPr>
          <p:nvPr/>
        </p:nvPicPr>
        <p:blipFill rotWithShape="1">
          <a:blip r:embed="rId3">
            <a:extLst>
              <a:ext uri="{28A0092B-C50C-407E-A947-70E740481C1C}">
                <a14:useLocalDpi xmlns:a14="http://schemas.microsoft.com/office/drawing/2010/main" val="0"/>
              </a:ext>
            </a:extLst>
          </a:blip>
          <a:srcRect l="474" t="1768" r="1168" b="1487"/>
          <a:stretch/>
        </p:blipFill>
        <p:spPr>
          <a:xfrm>
            <a:off x="484960" y="1961804"/>
            <a:ext cx="2884315" cy="4638098"/>
          </a:xfrm>
          <a:prstGeom prst="rect">
            <a:avLst/>
          </a:prstGeom>
        </p:spPr>
      </p:pic>
    </p:spTree>
    <p:extLst>
      <p:ext uri="{BB962C8B-B14F-4D97-AF65-F5344CB8AC3E}">
        <p14:creationId xmlns:p14="http://schemas.microsoft.com/office/powerpoint/2010/main" val="183353918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ounders">
    <p:spTree>
      <p:nvGrpSpPr>
        <p:cNvPr id="1" name=""/>
        <p:cNvGrpSpPr/>
        <p:nvPr/>
      </p:nvGrpSpPr>
      <p:grpSpPr>
        <a:xfrm>
          <a:off x="0" y="0"/>
          <a:ext cx="0" cy="0"/>
          <a:chOff x="0" y="0"/>
          <a:chExt cx="0" cy="0"/>
        </a:xfrm>
      </p:grpSpPr>
      <p:pic>
        <p:nvPicPr>
          <p:cNvPr id="26" name="Picture 25" descr="A living area with red and black furniture&#10;&#10;Description generated with high confidence">
            <a:extLst>
              <a:ext uri="{FF2B5EF4-FFF2-40B4-BE49-F238E27FC236}">
                <a16:creationId xmlns:a16="http://schemas.microsoft.com/office/drawing/2014/main" id="{4438AF8B-10E9-42CE-8669-D54C55F62160}"/>
              </a:ext>
            </a:extLst>
          </p:cNvPr>
          <p:cNvPicPr>
            <a:picLocks noChangeAspect="1"/>
          </p:cNvPicPr>
          <p:nvPr/>
        </p:nvPicPr>
        <p:blipFill rotWithShape="1">
          <a:blip r:embed="rId2">
            <a:extLst>
              <a:ext uri="{28A0092B-C50C-407E-A947-70E740481C1C}">
                <a14:useLocalDpi xmlns:a14="http://schemas.microsoft.com/office/drawing/2010/main" val="0"/>
              </a:ext>
            </a:extLst>
          </a:blip>
          <a:srcRect l="10175" t="6082" r="21572"/>
          <a:stretch/>
        </p:blipFill>
        <p:spPr>
          <a:xfrm>
            <a:off x="0" y="285224"/>
            <a:ext cx="12192000" cy="6301630"/>
          </a:xfrm>
          <a:prstGeom prst="rect">
            <a:avLst/>
          </a:prstGeom>
        </p:spPr>
      </p:pic>
      <p:pic>
        <p:nvPicPr>
          <p:cNvPr id="27" name="Picture 26" descr="A close up of a logo&#10;&#10;Description generated with high confidence">
            <a:extLst>
              <a:ext uri="{FF2B5EF4-FFF2-40B4-BE49-F238E27FC236}">
                <a16:creationId xmlns:a16="http://schemas.microsoft.com/office/drawing/2014/main" id="{A350FADF-19E9-4A05-89CE-2F006276A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919" y="962525"/>
            <a:ext cx="2166292" cy="5222471"/>
          </a:xfrm>
          <a:prstGeom prst="rect">
            <a:avLst/>
          </a:prstGeom>
        </p:spPr>
      </p:pic>
      <p:pic>
        <p:nvPicPr>
          <p:cNvPr id="28" name="Picture 27" descr="A picture containing clothing&#10;&#10;Description generated with very high confidence">
            <a:extLst>
              <a:ext uri="{FF2B5EF4-FFF2-40B4-BE49-F238E27FC236}">
                <a16:creationId xmlns:a16="http://schemas.microsoft.com/office/drawing/2014/main" id="{AF05BA86-4573-4FA3-9CF0-36D79E341E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6239" y="690052"/>
            <a:ext cx="2180034" cy="5494944"/>
          </a:xfrm>
          <a:prstGeom prst="rect">
            <a:avLst/>
          </a:prstGeom>
        </p:spPr>
      </p:pic>
      <p:pic>
        <p:nvPicPr>
          <p:cNvPr id="29" name="Picture 28">
            <a:extLst>
              <a:ext uri="{FF2B5EF4-FFF2-40B4-BE49-F238E27FC236}">
                <a16:creationId xmlns:a16="http://schemas.microsoft.com/office/drawing/2014/main" id="{8E7AF1A0-FF66-4683-8A03-25B66F75C5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1022" y="962525"/>
            <a:ext cx="3367173" cy="5346048"/>
          </a:xfrm>
          <a:prstGeom prst="rect">
            <a:avLst/>
          </a:prstGeom>
        </p:spPr>
      </p:pic>
      <p:pic>
        <p:nvPicPr>
          <p:cNvPr id="30" name="Picture 29" descr="A close up of a logo&#10;&#10;Description generated with very high confidence">
            <a:extLst>
              <a:ext uri="{FF2B5EF4-FFF2-40B4-BE49-F238E27FC236}">
                <a16:creationId xmlns:a16="http://schemas.microsoft.com/office/drawing/2014/main" id="{F1094832-B3CC-4E3B-A1F0-11A746E016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6337" y="5262531"/>
            <a:ext cx="6087979" cy="1074861"/>
          </a:xfrm>
          <a:prstGeom prst="rect">
            <a:avLst/>
          </a:prstGeom>
        </p:spPr>
      </p:pic>
    </p:spTree>
    <p:extLst>
      <p:ext uri="{BB962C8B-B14F-4D97-AF65-F5344CB8AC3E}">
        <p14:creationId xmlns:p14="http://schemas.microsoft.com/office/powerpoint/2010/main" val="125477584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Black Marble">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08A412A-6749-4A07-B521-4B0ACA9AFFA4}"/>
              </a:ext>
            </a:extLst>
          </p:cNvPr>
          <p:cNvSpPr>
            <a:spLocks noGrp="1"/>
          </p:cNvSpPr>
          <p:nvPr>
            <p:ph type="title"/>
          </p:nvPr>
        </p:nvSpPr>
        <p:spPr>
          <a:xfrm>
            <a:off x="838200" y="365125"/>
            <a:ext cx="10515600" cy="1325563"/>
          </a:xfrm>
        </p:spPr>
        <p:txBody>
          <a:bodyPr/>
          <a:lstStyle/>
          <a:p>
            <a:r>
              <a:rPr lang="en-US">
                <a:solidFill>
                  <a:srgbClr val="21B9EC"/>
                </a:solidFill>
              </a:rPr>
              <a:t>Click to edit Master title style</a:t>
            </a:r>
            <a:endParaRPr lang="en-GB" dirty="0">
              <a:solidFill>
                <a:srgbClr val="21B9EC"/>
              </a:solidFill>
            </a:endParaRPr>
          </a:p>
        </p:txBody>
      </p:sp>
      <p:sp>
        <p:nvSpPr>
          <p:cNvPr id="27" name="Content Placeholder 2">
            <a:extLst>
              <a:ext uri="{FF2B5EF4-FFF2-40B4-BE49-F238E27FC236}">
                <a16:creationId xmlns:a16="http://schemas.microsoft.com/office/drawing/2014/main" id="{F988F45D-EC5F-4F03-8A24-1160184888D3}"/>
              </a:ext>
            </a:extLst>
          </p:cNvPr>
          <p:cNvSpPr>
            <a:spLocks noGrp="1"/>
          </p:cNvSpPr>
          <p:nvPr>
            <p:ph sz="half" idx="1"/>
          </p:nvPr>
        </p:nvSpPr>
        <p:spPr>
          <a:xfrm>
            <a:off x="838200" y="1646143"/>
            <a:ext cx="8050876" cy="4351338"/>
          </a:xfrm>
        </p:spPr>
        <p:txBody>
          <a:bodyPr>
            <a:normAutofit fontScale="92500" lnSpcReduction="10000"/>
          </a:bodyPr>
          <a:lstStyle/>
          <a:p>
            <a:pPr lvl="0">
              <a:lnSpc>
                <a:spcPct val="100000"/>
              </a:lnSpc>
            </a:pPr>
            <a:r>
              <a:rPr lang="en-US"/>
              <a:t>Edit Master text styles</a:t>
            </a:r>
          </a:p>
          <a:p>
            <a:pPr lvl="1">
              <a:lnSpc>
                <a:spcPct val="100000"/>
              </a:lnSpc>
            </a:pPr>
            <a:r>
              <a:rPr lang="en-US"/>
              <a:t>Second level</a:t>
            </a:r>
          </a:p>
          <a:p>
            <a:pPr lvl="2">
              <a:lnSpc>
                <a:spcPct val="100000"/>
              </a:lnSpc>
            </a:pPr>
            <a:r>
              <a:rPr lang="en-US"/>
              <a:t>Third level</a:t>
            </a:r>
          </a:p>
          <a:p>
            <a:pPr lvl="3">
              <a:lnSpc>
                <a:spcPct val="100000"/>
              </a:lnSpc>
            </a:pPr>
            <a:r>
              <a:rPr lang="en-US"/>
              <a:t>Fourth level</a:t>
            </a:r>
          </a:p>
          <a:p>
            <a:pPr lvl="4">
              <a:lnSpc>
                <a:spcPct val="100000"/>
              </a:lnSpc>
            </a:pPr>
            <a:r>
              <a:rPr lang="en-US"/>
              <a:t>Fifth level</a:t>
            </a:r>
            <a:endParaRPr lang="en-GB" dirty="0"/>
          </a:p>
        </p:txBody>
      </p:sp>
      <p:pic>
        <p:nvPicPr>
          <p:cNvPr id="28" name="Picture 2" descr="C:\Users\Boss\Pictures\TECHED\boss1.jpg">
            <a:extLst>
              <a:ext uri="{FF2B5EF4-FFF2-40B4-BE49-F238E27FC236}">
                <a16:creationId xmlns:a16="http://schemas.microsoft.com/office/drawing/2014/main" id="{C27901F1-BCE2-410E-A069-F4418BE4CF7F}"/>
              </a:ext>
            </a:extLst>
          </p:cNvPr>
          <p:cNvPicPr>
            <a:picLocks noChangeArrowheads="1"/>
          </p:cNvPicPr>
          <p:nvPr/>
        </p:nvPicPr>
        <p:blipFill rotWithShape="1">
          <a:blip r:embed="rId2" cstate="print"/>
          <a:srcRect b="17900"/>
          <a:stretch/>
        </p:blipFill>
        <p:spPr bwMode="auto">
          <a:xfrm>
            <a:off x="9003323" y="3126188"/>
            <a:ext cx="2757548" cy="3468043"/>
          </a:xfrm>
          <a:prstGeom prst="rect">
            <a:avLst/>
          </a:prstGeom>
          <a:noFill/>
        </p:spPr>
      </p:pic>
      <p:pic>
        <p:nvPicPr>
          <p:cNvPr id="29" name="Picture 28">
            <a:extLst>
              <a:ext uri="{FF2B5EF4-FFF2-40B4-BE49-F238E27FC236}">
                <a16:creationId xmlns:a16="http://schemas.microsoft.com/office/drawing/2014/main" id="{D7226235-520D-41EE-982D-55F883CB180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0920" b="77521" l="56235" r="62372"/>
                    </a14:imgEffect>
                  </a14:imgLayer>
                </a14:imgProps>
              </a:ext>
              <a:ext uri="{28A0092B-C50C-407E-A947-70E740481C1C}">
                <a14:useLocalDpi xmlns:a14="http://schemas.microsoft.com/office/drawing/2010/main" val="0"/>
              </a:ext>
            </a:extLst>
          </a:blip>
          <a:srcRect l="55468" t="70095" r="36861" b="21654"/>
          <a:stretch/>
        </p:blipFill>
        <p:spPr>
          <a:xfrm>
            <a:off x="10473321" y="5545747"/>
            <a:ext cx="294198" cy="302150"/>
          </a:xfrm>
          <a:prstGeom prst="rect">
            <a:avLst/>
          </a:prstGeom>
        </p:spPr>
      </p:pic>
    </p:spTree>
    <p:extLst>
      <p:ext uri="{BB962C8B-B14F-4D97-AF65-F5344CB8AC3E}">
        <p14:creationId xmlns:p14="http://schemas.microsoft.com/office/powerpoint/2010/main" val="117928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atherine Wheeler-Osma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BMCatherine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8101930" cy="1938992"/>
          </a:xfrm>
          <a:prstGeom prst="rect">
            <a:avLst/>
          </a:prstGeom>
          <a:noFill/>
        </p:spPr>
        <p:txBody>
          <a:bodyPr wrap="square" rtlCol="0">
            <a:spAutoFit/>
          </a:bodyPr>
          <a:lstStyle/>
          <a:p>
            <a:r>
              <a:rPr lang="en-GB" sz="6000" dirty="0">
                <a:solidFill>
                  <a:schemeClr val="bg1"/>
                </a:solidFill>
                <a:latin typeface="+mj-lt"/>
              </a:rPr>
              <a:t>Catherine </a:t>
            </a:r>
          </a:p>
          <a:p>
            <a:r>
              <a:rPr lang="en-GB" sz="6000" dirty="0">
                <a:solidFill>
                  <a:schemeClr val="bg1"/>
                </a:solidFill>
                <a:latin typeface="+mj-lt"/>
              </a:rPr>
              <a:t>Wheeler-Osman</a:t>
            </a:r>
          </a:p>
        </p:txBody>
      </p:sp>
      <p:sp>
        <p:nvSpPr>
          <p:cNvPr id="22" name="TextBox 21"/>
          <p:cNvSpPr txBox="1"/>
          <p:nvPr/>
        </p:nvSpPr>
        <p:spPr>
          <a:xfrm>
            <a:off x="3171338" y="5945775"/>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pic>
        <p:nvPicPr>
          <p:cNvPr id="13" name="Picture 12"/>
          <p:cNvPicPr>
            <a:picLocks noChangeAspect="1"/>
          </p:cNvPicPr>
          <p:nvPr/>
        </p:nvPicPr>
        <p:blipFill rotWithShape="1">
          <a:blip r:embed="rId5">
            <a:extLst>
              <a:ext uri="{28A0092B-C50C-407E-A947-70E740481C1C}">
                <a14:useLocalDpi xmlns:a14="http://schemas.microsoft.com/office/drawing/2010/main" val="0"/>
              </a:ext>
            </a:extLst>
          </a:blip>
          <a:srcRect l="25541" r="16968"/>
          <a:stretch/>
        </p:blipFill>
        <p:spPr>
          <a:xfrm>
            <a:off x="681643" y="1687484"/>
            <a:ext cx="2104083" cy="5170516"/>
          </a:xfrm>
          <a:prstGeom prst="rect">
            <a:avLst/>
          </a:prstGeom>
        </p:spPr>
      </p:pic>
    </p:spTree>
    <p:extLst>
      <p:ext uri="{BB962C8B-B14F-4D97-AF65-F5344CB8AC3E}">
        <p14:creationId xmlns:p14="http://schemas.microsoft.com/office/powerpoint/2010/main" val="372032716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Intro to what BM do">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C23C46D-D61D-4546-AA24-B269743294C7}"/>
              </a:ext>
            </a:extLst>
          </p:cNvPr>
          <p:cNvGraphicFramePr>
            <a:graphicFrameLocks noGrp="1"/>
          </p:cNvGraphicFramePr>
          <p:nvPr>
            <p:extLst>
              <p:ext uri="{D42A27DB-BD31-4B8C-83A1-F6EECF244321}">
                <p14:modId xmlns:p14="http://schemas.microsoft.com/office/powerpoint/2010/main" val="816925871"/>
              </p:ext>
            </p:extLst>
          </p:nvPr>
        </p:nvGraphicFramePr>
        <p:xfrm>
          <a:off x="4257422" y="1180866"/>
          <a:ext cx="3682176" cy="251035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Core</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Application Development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 Public Sector and National Security (Winner 2015 and Finalist 2017), CityNext (Finalist 2018) and Government (Finalist 2018)</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Building Industry Product Certification - RDL</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NHS Online Licensing Project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Police Mobile Solution – tuServ</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4" name="Table 3">
            <a:extLst>
              <a:ext uri="{FF2B5EF4-FFF2-40B4-BE49-F238E27FC236}">
                <a16:creationId xmlns:a16="http://schemas.microsoft.com/office/drawing/2014/main" id="{BF0DF497-9BC7-467D-BE35-91F4B96E67F7}"/>
              </a:ext>
            </a:extLst>
          </p:cNvPr>
          <p:cNvGraphicFramePr>
            <a:graphicFrameLocks noGrp="1"/>
          </p:cNvGraphicFramePr>
          <p:nvPr>
            <p:extLst>
              <p:ext uri="{D42A27DB-BD31-4B8C-83A1-F6EECF244321}">
                <p14:modId xmlns:p14="http://schemas.microsoft.com/office/powerpoint/2010/main" val="3138666979"/>
              </p:ext>
            </p:extLst>
          </p:nvPr>
        </p:nvGraphicFramePr>
        <p:xfrm>
          <a:off x="4257421" y="3802512"/>
          <a:ext cx="3682176" cy="2614572"/>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2">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 Application Development (Winner 2015 and Finalist 2017) and Development Platform (Winner 2016)</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Windows Insider Program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Universal Windows Platform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Touch/Interactive Development</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5" name="Table 4">
            <a:extLst>
              <a:ext uri="{FF2B5EF4-FFF2-40B4-BE49-F238E27FC236}">
                <a16:creationId xmlns:a16="http://schemas.microsoft.com/office/drawing/2014/main" id="{B1BA80E0-0A93-4794-8D1C-0084DD36F9B4}"/>
              </a:ext>
            </a:extLst>
          </p:cNvPr>
          <p:cNvGraphicFramePr>
            <a:graphicFrameLocks noGrp="1"/>
          </p:cNvGraphicFramePr>
          <p:nvPr>
            <p:extLst>
              <p:ext uri="{D42A27DB-BD31-4B8C-83A1-F6EECF244321}">
                <p14:modId xmlns:p14="http://schemas.microsoft.com/office/powerpoint/2010/main" val="1886337053"/>
              </p:ext>
            </p:extLst>
          </p:nvPr>
        </p:nvGraphicFramePr>
        <p:xfrm>
          <a:off x="8046749" y="1171324"/>
          <a:ext cx="3682176" cy="2519894"/>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9894">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Azure DevOps</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Azure DevOps</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 and Test in the Cloud</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 Training and                                                  Scrum Masters</a:t>
                      </a: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6" name="Table 5">
            <a:extLst>
              <a:ext uri="{FF2B5EF4-FFF2-40B4-BE49-F238E27FC236}">
                <a16:creationId xmlns:a16="http://schemas.microsoft.com/office/drawing/2014/main" id="{8041E234-6EB3-4B1D-B6F4-00B1954E3D2E}"/>
              </a:ext>
            </a:extLst>
          </p:cNvPr>
          <p:cNvGraphicFramePr>
            <a:graphicFrameLocks noGrp="1"/>
          </p:cNvGraphicFramePr>
          <p:nvPr>
            <p:extLst/>
          </p:nvPr>
        </p:nvGraphicFramePr>
        <p:xfrm>
          <a:off x="8046748" y="3802510"/>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Full Fat Rescue</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Architects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Project Managers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Team Lead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Test</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7" name="Rectangle 6">
            <a:extLst>
              <a:ext uri="{FF2B5EF4-FFF2-40B4-BE49-F238E27FC236}">
                <a16:creationId xmlns:a16="http://schemas.microsoft.com/office/drawing/2014/main" id="{8703E423-3260-4C84-9B04-C9A993E17A0C}"/>
              </a:ext>
            </a:extLst>
          </p:cNvPr>
          <p:cNvSpPr/>
          <p:nvPr/>
        </p:nvSpPr>
        <p:spPr bwMode="auto">
          <a:xfrm>
            <a:off x="8046749" y="434317"/>
            <a:ext cx="3682176"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Rescue</a:t>
            </a:r>
          </a:p>
        </p:txBody>
      </p:sp>
      <p:sp>
        <p:nvSpPr>
          <p:cNvPr id="8" name="Rectangle 7">
            <a:extLst>
              <a:ext uri="{FF2B5EF4-FFF2-40B4-BE49-F238E27FC236}">
                <a16:creationId xmlns:a16="http://schemas.microsoft.com/office/drawing/2014/main" id="{99AB29AF-7D35-43CF-A499-E4093AED7576}"/>
              </a:ext>
            </a:extLst>
          </p:cNvPr>
          <p:cNvSpPr/>
          <p:nvPr/>
        </p:nvSpPr>
        <p:spPr bwMode="auto">
          <a:xfrm>
            <a:off x="472375" y="442006"/>
            <a:ext cx="3682176"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Collaboration</a:t>
            </a:r>
          </a:p>
        </p:txBody>
      </p:sp>
      <p:sp>
        <p:nvSpPr>
          <p:cNvPr id="9" name="Rectangle 8">
            <a:extLst>
              <a:ext uri="{FF2B5EF4-FFF2-40B4-BE49-F238E27FC236}">
                <a16:creationId xmlns:a16="http://schemas.microsoft.com/office/drawing/2014/main" id="{446BA360-247C-4F33-B83A-87D6B11E88C3}"/>
              </a:ext>
            </a:extLst>
          </p:cNvPr>
          <p:cNvSpPr/>
          <p:nvPr/>
        </p:nvSpPr>
        <p:spPr bwMode="auto">
          <a:xfrm>
            <a:off x="4261701" y="434317"/>
            <a:ext cx="3682176"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Software Development</a:t>
            </a:r>
          </a:p>
        </p:txBody>
      </p:sp>
      <p:graphicFrame>
        <p:nvGraphicFramePr>
          <p:cNvPr id="10" name="Table 9">
            <a:extLst>
              <a:ext uri="{FF2B5EF4-FFF2-40B4-BE49-F238E27FC236}">
                <a16:creationId xmlns:a16="http://schemas.microsoft.com/office/drawing/2014/main" id="{F11ACB95-EBED-4AB9-AB23-940D0034F12E}"/>
              </a:ext>
            </a:extLst>
          </p:cNvPr>
          <p:cNvGraphicFramePr>
            <a:graphicFrameLocks noGrp="1"/>
          </p:cNvGraphicFramePr>
          <p:nvPr>
            <p:extLst/>
          </p:nvPr>
        </p:nvGraphicFramePr>
        <p:xfrm>
          <a:off x="472376" y="1180867"/>
          <a:ext cx="3682176" cy="2510350"/>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0">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Ad Hoc</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Content and Collaboration</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Participated in all </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SharePoint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TAPs since 2007</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Office 365</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1" name="Picture 10">
            <a:extLst>
              <a:ext uri="{FF2B5EF4-FFF2-40B4-BE49-F238E27FC236}">
                <a16:creationId xmlns:a16="http://schemas.microsoft.com/office/drawing/2014/main" id="{4B0CBA24-1227-4DC8-8C38-DFD92A5B7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3828" y="348556"/>
            <a:ext cx="690231" cy="1087351"/>
          </a:xfrm>
          <a:prstGeom prst="rect">
            <a:avLst/>
          </a:prstGeom>
          <a:ln w="19050">
            <a:solidFill>
              <a:schemeClr val="bg1"/>
            </a:solidFill>
          </a:ln>
        </p:spPr>
      </p:pic>
      <p:pic>
        <p:nvPicPr>
          <p:cNvPr id="12" name="Picture 11">
            <a:extLst>
              <a:ext uri="{FF2B5EF4-FFF2-40B4-BE49-F238E27FC236}">
                <a16:creationId xmlns:a16="http://schemas.microsoft.com/office/drawing/2014/main" id="{8233AC88-7478-4EF9-B5C2-28CAC94C0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0379" y="350913"/>
            <a:ext cx="690231" cy="1087351"/>
          </a:xfrm>
          <a:prstGeom prst="rect">
            <a:avLst/>
          </a:prstGeom>
          <a:ln w="19050">
            <a:solidFill>
              <a:schemeClr val="bg1"/>
            </a:solidFill>
          </a:ln>
        </p:spPr>
      </p:pic>
      <p:pic>
        <p:nvPicPr>
          <p:cNvPr id="13" name="Picture 12">
            <a:extLst>
              <a:ext uri="{FF2B5EF4-FFF2-40B4-BE49-F238E27FC236}">
                <a16:creationId xmlns:a16="http://schemas.microsoft.com/office/drawing/2014/main" id="{FE458D7F-397F-4230-9EEF-A44787862D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5331" y="355669"/>
            <a:ext cx="690231" cy="1087351"/>
          </a:xfrm>
          <a:prstGeom prst="rect">
            <a:avLst/>
          </a:prstGeom>
          <a:ln w="19050">
            <a:solidFill>
              <a:schemeClr val="bg1"/>
            </a:solidFill>
          </a:ln>
        </p:spPr>
      </p:pic>
      <p:graphicFrame>
        <p:nvGraphicFramePr>
          <p:cNvPr id="14" name="Table 13">
            <a:extLst>
              <a:ext uri="{FF2B5EF4-FFF2-40B4-BE49-F238E27FC236}">
                <a16:creationId xmlns:a16="http://schemas.microsoft.com/office/drawing/2014/main" id="{FDA9E8C2-1825-43C6-86FC-36741470E4B5}"/>
              </a:ext>
            </a:extLst>
          </p:cNvPr>
          <p:cNvGraphicFramePr>
            <a:graphicFrameLocks noGrp="1"/>
          </p:cNvGraphicFramePr>
          <p:nvPr>
            <p:extLst>
              <p:ext uri="{D42A27DB-BD31-4B8C-83A1-F6EECF244321}">
                <p14:modId xmlns:p14="http://schemas.microsoft.com/office/powerpoint/2010/main" val="2849539251"/>
              </p:ext>
            </p:extLst>
          </p:nvPr>
        </p:nvGraphicFramePr>
        <p:xfrm>
          <a:off x="472375" y="3802511"/>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Structured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Cloud Platform and Application Integration</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Silver in Data Analytics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and Data Platform</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5" name="Picture 14" descr="C:\Users\rik\Pictures\BizTalk_h_rgb.png">
            <a:extLst>
              <a:ext uri="{FF2B5EF4-FFF2-40B4-BE49-F238E27FC236}">
                <a16:creationId xmlns:a16="http://schemas.microsoft.com/office/drawing/2014/main" id="{B886AABA-D02B-4101-9C3F-3E01A48384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2760" y="5397308"/>
            <a:ext cx="979667" cy="36328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3DCA77B6-9DC4-45DD-836B-6784ECA3CD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1979" y="5843508"/>
            <a:ext cx="1729714" cy="424170"/>
          </a:xfrm>
          <a:prstGeom prst="rect">
            <a:avLst/>
          </a:prstGeom>
        </p:spPr>
      </p:pic>
      <p:pic>
        <p:nvPicPr>
          <p:cNvPr id="17" name="Picture 16">
            <a:extLst>
              <a:ext uri="{FF2B5EF4-FFF2-40B4-BE49-F238E27FC236}">
                <a16:creationId xmlns:a16="http://schemas.microsoft.com/office/drawing/2014/main" id="{66137EB1-C2D6-453B-87D0-5A44933EBA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56921" y="6051466"/>
            <a:ext cx="913820" cy="256974"/>
          </a:xfrm>
          <a:prstGeom prst="rect">
            <a:avLst/>
          </a:prstGeom>
        </p:spPr>
      </p:pic>
      <p:pic>
        <p:nvPicPr>
          <p:cNvPr id="18" name="Picture 17">
            <a:extLst>
              <a:ext uri="{FF2B5EF4-FFF2-40B4-BE49-F238E27FC236}">
                <a16:creationId xmlns:a16="http://schemas.microsoft.com/office/drawing/2014/main" id="{BE863506-13E8-4F16-9649-F70885063BE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45751" y="6068625"/>
            <a:ext cx="2217027" cy="243873"/>
          </a:xfrm>
          <a:prstGeom prst="rect">
            <a:avLst/>
          </a:prstGeom>
        </p:spPr>
      </p:pic>
      <p:pic>
        <p:nvPicPr>
          <p:cNvPr id="19" name="Picture 18">
            <a:extLst>
              <a:ext uri="{FF2B5EF4-FFF2-40B4-BE49-F238E27FC236}">
                <a16:creationId xmlns:a16="http://schemas.microsoft.com/office/drawing/2014/main" id="{55FAF3CD-0868-4391-AD9B-900ECD440A20}"/>
              </a:ext>
            </a:extLst>
          </p:cNvPr>
          <p:cNvPicPr>
            <a:picLocks noChangeAspect="1"/>
          </p:cNvPicPr>
          <p:nvPr/>
        </p:nvPicPr>
        <p:blipFill rotWithShape="1">
          <a:blip r:embed="rId7"/>
          <a:srcRect b="1751"/>
          <a:stretch/>
        </p:blipFill>
        <p:spPr>
          <a:xfrm>
            <a:off x="2170042" y="1707570"/>
            <a:ext cx="1944211" cy="1983647"/>
          </a:xfrm>
          <a:prstGeom prst="rect">
            <a:avLst/>
          </a:prstGeom>
        </p:spPr>
      </p:pic>
      <p:pic>
        <p:nvPicPr>
          <p:cNvPr id="20" name="Picture 19">
            <a:extLst>
              <a:ext uri="{FF2B5EF4-FFF2-40B4-BE49-F238E27FC236}">
                <a16:creationId xmlns:a16="http://schemas.microsoft.com/office/drawing/2014/main" id="{2756B886-9543-4E7B-BB72-E6943B22B446}"/>
              </a:ext>
            </a:extLst>
          </p:cNvPr>
          <p:cNvPicPr>
            <a:picLocks noChangeAspect="1"/>
          </p:cNvPicPr>
          <p:nvPr/>
        </p:nvPicPr>
        <p:blipFill>
          <a:blip r:embed="rId8"/>
          <a:stretch>
            <a:fillRect/>
          </a:stretch>
        </p:blipFill>
        <p:spPr>
          <a:xfrm>
            <a:off x="9879815" y="4338722"/>
            <a:ext cx="1849108" cy="2077527"/>
          </a:xfrm>
          <a:prstGeom prst="rect">
            <a:avLst/>
          </a:prstGeom>
        </p:spPr>
      </p:pic>
      <p:pic>
        <p:nvPicPr>
          <p:cNvPr id="21" name="Picture 20">
            <a:extLst>
              <a:ext uri="{FF2B5EF4-FFF2-40B4-BE49-F238E27FC236}">
                <a16:creationId xmlns:a16="http://schemas.microsoft.com/office/drawing/2014/main" id="{C2CDA8E5-00C9-40C6-B742-BAB71FF79C6F}"/>
              </a:ext>
            </a:extLst>
          </p:cNvPr>
          <p:cNvPicPr>
            <a:picLocks noChangeAspect="1"/>
          </p:cNvPicPr>
          <p:nvPr/>
        </p:nvPicPr>
        <p:blipFill rotWithShape="1">
          <a:blip r:embed="rId9"/>
          <a:srcRect b="9775"/>
          <a:stretch/>
        </p:blipFill>
        <p:spPr>
          <a:xfrm>
            <a:off x="2095340" y="4587691"/>
            <a:ext cx="2143585" cy="1828558"/>
          </a:xfrm>
          <a:prstGeom prst="rect">
            <a:avLst/>
          </a:prstGeom>
        </p:spPr>
      </p:pic>
      <p:pic>
        <p:nvPicPr>
          <p:cNvPr id="22" name="Picture 21">
            <a:extLst>
              <a:ext uri="{FF2B5EF4-FFF2-40B4-BE49-F238E27FC236}">
                <a16:creationId xmlns:a16="http://schemas.microsoft.com/office/drawing/2014/main" id="{DE863CE2-39D9-4A97-AC8B-0F262064335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127623" y="2906085"/>
            <a:ext cx="957588" cy="657500"/>
          </a:xfrm>
          <a:prstGeom prst="rect">
            <a:avLst/>
          </a:prstGeom>
        </p:spPr>
      </p:pic>
      <p:grpSp>
        <p:nvGrpSpPr>
          <p:cNvPr id="23" name="Group 22">
            <a:extLst>
              <a:ext uri="{FF2B5EF4-FFF2-40B4-BE49-F238E27FC236}">
                <a16:creationId xmlns:a16="http://schemas.microsoft.com/office/drawing/2014/main" id="{7B83CCB0-DD86-41C2-991A-777883F8B925}"/>
              </a:ext>
            </a:extLst>
          </p:cNvPr>
          <p:cNvGrpSpPr/>
          <p:nvPr/>
        </p:nvGrpSpPr>
        <p:grpSpPr>
          <a:xfrm>
            <a:off x="9490845" y="1722088"/>
            <a:ext cx="2509086" cy="2024775"/>
            <a:chOff x="9434673" y="1756123"/>
            <a:chExt cx="2559398" cy="2065376"/>
          </a:xfrm>
        </p:grpSpPr>
        <p:pic>
          <p:nvPicPr>
            <p:cNvPr id="24" name="Picture 23">
              <a:extLst>
                <a:ext uri="{FF2B5EF4-FFF2-40B4-BE49-F238E27FC236}">
                  <a16:creationId xmlns:a16="http://schemas.microsoft.com/office/drawing/2014/main" id="{6AF0EE97-34ED-4D2A-A278-DA8E82BFA2C1}"/>
                </a:ext>
              </a:extLst>
            </p:cNvPr>
            <p:cNvPicPr>
              <a:picLocks noChangeAspect="1"/>
            </p:cNvPicPr>
            <p:nvPr/>
          </p:nvPicPr>
          <p:blipFill rotWithShape="1">
            <a:blip r:embed="rId11"/>
            <a:srcRect b="13040"/>
            <a:stretch/>
          </p:blipFill>
          <p:spPr>
            <a:xfrm>
              <a:off x="9434673" y="1756123"/>
              <a:ext cx="2559398" cy="2008614"/>
            </a:xfrm>
            <a:prstGeom prst="rect">
              <a:avLst/>
            </a:prstGeom>
          </p:spPr>
        </p:pic>
        <p:pic>
          <p:nvPicPr>
            <p:cNvPr id="25" name="Picture 24">
              <a:extLst>
                <a:ext uri="{FF2B5EF4-FFF2-40B4-BE49-F238E27FC236}">
                  <a16:creationId xmlns:a16="http://schemas.microsoft.com/office/drawing/2014/main" id="{6057806B-0DDC-421F-9A60-57FA47AC08B0}"/>
                </a:ext>
              </a:extLst>
            </p:cNvPr>
            <p:cNvPicPr>
              <a:picLocks noChangeAspect="1"/>
            </p:cNvPicPr>
            <p:nvPr/>
          </p:nvPicPr>
          <p:blipFill>
            <a:blip r:embed="rId12"/>
            <a:stretch>
              <a:fillRect/>
            </a:stretch>
          </p:blipFill>
          <p:spPr>
            <a:xfrm>
              <a:off x="10493959" y="3408896"/>
              <a:ext cx="560717" cy="412603"/>
            </a:xfrm>
            <a:prstGeom prst="rect">
              <a:avLst/>
            </a:prstGeom>
          </p:spPr>
        </p:pic>
      </p:grpSp>
    </p:spTree>
    <p:extLst>
      <p:ext uri="{BB962C8B-B14F-4D97-AF65-F5344CB8AC3E}">
        <p14:creationId xmlns:p14="http://schemas.microsoft.com/office/powerpoint/2010/main" val="304491767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About BM">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B0599EA-4016-4647-93CB-F5F7AB4F7A8D}"/>
              </a:ext>
            </a:extLst>
          </p:cNvPr>
          <p:cNvSpPr/>
          <p:nvPr/>
        </p:nvSpPr>
        <p:spPr bwMode="auto">
          <a:xfrm>
            <a:off x="8013497" y="490526"/>
            <a:ext cx="3571699"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tuServ</a:t>
            </a:r>
          </a:p>
        </p:txBody>
      </p:sp>
      <p:sp>
        <p:nvSpPr>
          <p:cNvPr id="5" name="Rectangle 4">
            <a:extLst>
              <a:ext uri="{FF2B5EF4-FFF2-40B4-BE49-F238E27FC236}">
                <a16:creationId xmlns:a16="http://schemas.microsoft.com/office/drawing/2014/main" id="{32D0B299-05F9-4FC0-9420-53B1FA9ED244}"/>
              </a:ext>
            </a:extLst>
          </p:cNvPr>
          <p:cNvSpPr/>
          <p:nvPr/>
        </p:nvSpPr>
        <p:spPr bwMode="auto">
          <a:xfrm>
            <a:off x="622359" y="498215"/>
            <a:ext cx="3571699"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Innovation</a:t>
            </a:r>
          </a:p>
        </p:txBody>
      </p:sp>
      <p:sp>
        <p:nvSpPr>
          <p:cNvPr id="6" name="Rectangle 5">
            <a:extLst>
              <a:ext uri="{FF2B5EF4-FFF2-40B4-BE49-F238E27FC236}">
                <a16:creationId xmlns:a16="http://schemas.microsoft.com/office/drawing/2014/main" id="{35E43733-C632-4657-8331-DDF7EC14CE6D}"/>
              </a:ext>
            </a:extLst>
          </p:cNvPr>
          <p:cNvSpPr/>
          <p:nvPr/>
        </p:nvSpPr>
        <p:spPr bwMode="auto">
          <a:xfrm>
            <a:off x="4315347" y="490526"/>
            <a:ext cx="3571699"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Core Enterprise</a:t>
            </a:r>
          </a:p>
        </p:txBody>
      </p:sp>
      <p:graphicFrame>
        <p:nvGraphicFramePr>
          <p:cNvPr id="7" name="Table 6">
            <a:extLst>
              <a:ext uri="{FF2B5EF4-FFF2-40B4-BE49-F238E27FC236}">
                <a16:creationId xmlns:a16="http://schemas.microsoft.com/office/drawing/2014/main" id="{E8E860E6-912E-47E9-8DF7-F15B6CB2C597}"/>
              </a:ext>
            </a:extLst>
          </p:cNvPr>
          <p:cNvGraphicFramePr>
            <a:graphicFrameLocks noGrp="1"/>
          </p:cNvGraphicFramePr>
          <p:nvPr>
            <p:extLst>
              <p:ext uri="{D42A27DB-BD31-4B8C-83A1-F6EECF244321}">
                <p14:modId xmlns:p14="http://schemas.microsoft.com/office/powerpoint/2010/main" val="1877050716"/>
              </p:ext>
            </p:extLst>
          </p:nvPr>
        </p:nvGraphicFramePr>
        <p:xfrm>
          <a:off x="617479" y="1237441"/>
          <a:ext cx="3571699" cy="5130034"/>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5130034">
                <a:tc>
                  <a:txBody>
                    <a:bodyPr/>
                    <a:lstStyle/>
                    <a:p>
                      <a:r>
                        <a:rPr lang="en-US" sz="1400" b="1" i="0" kern="1200" dirty="0">
                          <a:solidFill>
                            <a:schemeClr val="tx1">
                              <a:lumMod val="85000"/>
                              <a:lumOff val="15000"/>
                            </a:schemeClr>
                          </a:solidFill>
                          <a:latin typeface="+mn-lt"/>
                          <a:ea typeface="+mn-ea"/>
                          <a:cs typeface="+mn-cs"/>
                        </a:rPr>
                        <a:t>True Mobile</a:t>
                      </a:r>
                    </a:p>
                    <a:p>
                      <a:pPr marL="285750" indent="-285750">
                        <a:buFont typeface="Arial" pitchFamily="34" charset="0"/>
                        <a:buChar char="•"/>
                      </a:pPr>
                      <a:r>
                        <a:rPr lang="en-US" sz="1400" b="0" dirty="0">
                          <a:solidFill>
                            <a:schemeClr val="tx1">
                              <a:lumMod val="85000"/>
                              <a:lumOff val="15000"/>
                            </a:schemeClr>
                          </a:solidFill>
                        </a:rPr>
                        <a:t>Microsoft DX Eco</a:t>
                      </a:r>
                      <a:r>
                        <a:rPr lang="en-US" sz="1400" b="0" baseline="0" dirty="0">
                          <a:solidFill>
                            <a:schemeClr val="tx1">
                              <a:lumMod val="85000"/>
                              <a:lumOff val="15000"/>
                            </a:schemeClr>
                          </a:solidFill>
                        </a:rPr>
                        <a:t> System Insider Program </a:t>
                      </a:r>
                    </a:p>
                    <a:p>
                      <a:pPr marL="285750" indent="-285750">
                        <a:buFont typeface="Arial" pitchFamily="34" charset="0"/>
                        <a:buChar char="•"/>
                      </a:pPr>
                      <a:r>
                        <a:rPr lang="en-US" sz="1400" b="0" baseline="0" dirty="0">
                          <a:solidFill>
                            <a:schemeClr val="tx1">
                              <a:lumMod val="85000"/>
                              <a:lumOff val="15000"/>
                            </a:schemeClr>
                          </a:solidFill>
                        </a:rPr>
                        <a:t>Universal Windows Platform</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HoloLens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Innovate</a:t>
                      </a:r>
                    </a:p>
                    <a:p>
                      <a:pPr marL="285750" indent="-285750">
                        <a:buFont typeface="Arial" pitchFamily="34" charset="0"/>
                        <a:buChar char="•"/>
                      </a:pPr>
                      <a:r>
                        <a:rPr lang="en-US" sz="1400" b="0" baseline="0" dirty="0">
                          <a:solidFill>
                            <a:schemeClr val="tx1">
                              <a:lumMod val="85000"/>
                              <a:lumOff val="15000"/>
                            </a:schemeClr>
                          </a:solidFill>
                        </a:rPr>
                        <a:t>8-84 inch</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Candy – Information Radiators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IOT</a:t>
                      </a:r>
                    </a:p>
                    <a:p>
                      <a:pPr marL="285750" indent="-285750">
                        <a:buFont typeface="Arial" pitchFamily="34" charset="0"/>
                        <a:buChar char="•"/>
                      </a:pPr>
                      <a:r>
                        <a:rPr lang="en-US" sz="1400" b="0" baseline="0" dirty="0">
                          <a:solidFill>
                            <a:schemeClr val="tx1">
                              <a:lumMod val="85000"/>
                              <a:lumOff val="15000"/>
                            </a:schemeClr>
                          </a:solidFill>
                        </a:rPr>
                        <a:t>Enterprise Insight with </a:t>
                      </a:r>
                      <a:r>
                        <a:rPr lang="en-US" sz="1400" b="0" baseline="0" dirty="0" err="1">
                          <a:solidFill>
                            <a:schemeClr val="tx1">
                              <a:lumMod val="85000"/>
                              <a:lumOff val="15000"/>
                            </a:schemeClr>
                          </a:solidFill>
                        </a:rPr>
                        <a:t>IoT</a:t>
                      </a:r>
                      <a:endParaRPr lang="en-US" sz="1400" b="0" baseline="0" dirty="0">
                        <a:solidFill>
                          <a:schemeClr val="tx1">
                            <a:lumMod val="85000"/>
                            <a:lumOff val="15000"/>
                          </a:schemeClr>
                        </a:solidFill>
                      </a:endParaRPr>
                    </a:p>
                    <a:p>
                      <a:pPr marL="285750" indent="-285750">
                        <a:buFont typeface="Arial" pitchFamily="34" charset="0"/>
                        <a:buChar char="•"/>
                      </a:pPr>
                      <a:r>
                        <a:rPr lang="en-US" sz="1400" b="0" baseline="0" dirty="0">
                          <a:solidFill>
                            <a:schemeClr val="tx1">
                              <a:lumMod val="85000"/>
                              <a:lumOff val="15000"/>
                            </a:schemeClr>
                          </a:solidFill>
                        </a:rPr>
                        <a:t>Wearable </a:t>
                      </a:r>
                      <a:r>
                        <a:rPr lang="en-US" sz="1400" b="0" baseline="0" dirty="0" err="1">
                          <a:solidFill>
                            <a:schemeClr val="tx1">
                              <a:lumMod val="85000"/>
                              <a:lumOff val="15000"/>
                            </a:schemeClr>
                          </a:solidFill>
                        </a:rPr>
                        <a:t>IoT</a:t>
                      </a:r>
                      <a:endParaRPr lang="en-US" sz="105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8" name="Picture 7">
            <a:extLst>
              <a:ext uri="{FF2B5EF4-FFF2-40B4-BE49-F238E27FC236}">
                <a16:creationId xmlns:a16="http://schemas.microsoft.com/office/drawing/2014/main" id="{183C4B8E-B4D3-4D02-A95F-3AC5ED772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247" y="5759761"/>
            <a:ext cx="3012167" cy="331338"/>
          </a:xfrm>
          <a:prstGeom prst="rect">
            <a:avLst/>
          </a:prstGeom>
        </p:spPr>
      </p:pic>
      <p:graphicFrame>
        <p:nvGraphicFramePr>
          <p:cNvPr id="9" name="Table 8">
            <a:extLst>
              <a:ext uri="{FF2B5EF4-FFF2-40B4-BE49-F238E27FC236}">
                <a16:creationId xmlns:a16="http://schemas.microsoft.com/office/drawing/2014/main" id="{B0461429-64DE-4B42-95E0-42F9EDEAAD77}"/>
              </a:ext>
            </a:extLst>
          </p:cNvPr>
          <p:cNvGraphicFramePr>
            <a:graphicFrameLocks noGrp="1"/>
          </p:cNvGraphicFramePr>
          <p:nvPr>
            <p:extLst>
              <p:ext uri="{D42A27DB-BD31-4B8C-83A1-F6EECF244321}">
                <p14:modId xmlns:p14="http://schemas.microsoft.com/office/powerpoint/2010/main" val="2088091130"/>
              </p:ext>
            </p:extLst>
          </p:nvPr>
        </p:nvGraphicFramePr>
        <p:xfrm>
          <a:off x="4315347" y="1227593"/>
          <a:ext cx="3571699" cy="5139881"/>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5139881">
                <a:tc>
                  <a:txBody>
                    <a:bodyPr/>
                    <a:lstStyle/>
                    <a:p>
                      <a:r>
                        <a:rPr lang="en-US" sz="1400" b="1" i="0" kern="1200">
                          <a:solidFill>
                            <a:schemeClr val="tx1">
                              <a:lumMod val="85000"/>
                              <a:lumOff val="15000"/>
                            </a:schemeClr>
                          </a:solidFill>
                          <a:latin typeface="+mn-lt"/>
                          <a:ea typeface="+mn-ea"/>
                          <a:cs typeface="+mn-cs"/>
                        </a:rPr>
                        <a:t>Imagine a Better Enterprise</a:t>
                      </a:r>
                      <a:endParaRPr lang="en-US" sz="1400" b="1" i="0"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US" sz="1400" b="0">
                          <a:solidFill>
                            <a:schemeClr val="tx1">
                              <a:lumMod val="85000"/>
                              <a:lumOff val="15000"/>
                            </a:schemeClr>
                          </a:solidFill>
                        </a:rPr>
                        <a:t>Reimagine your requirements</a:t>
                      </a:r>
                    </a:p>
                    <a:p>
                      <a:pPr marL="285750" indent="-285750">
                        <a:buFont typeface="Arial" pitchFamily="34" charset="0"/>
                        <a:buChar char="•"/>
                      </a:pPr>
                      <a:r>
                        <a:rPr lang="en-US" sz="1400" b="0" baseline="0">
                          <a:solidFill>
                            <a:schemeClr val="tx1">
                              <a:lumMod val="85000"/>
                              <a:lumOff val="15000"/>
                            </a:schemeClr>
                          </a:solidFill>
                        </a:rPr>
                        <a:t>Articulate your needs</a:t>
                      </a:r>
                    </a:p>
                    <a:p>
                      <a:pPr marL="285750" indent="-285750">
                        <a:buFont typeface="Arial" pitchFamily="34" charset="0"/>
                        <a:buChar char="•"/>
                      </a:pPr>
                      <a:r>
                        <a:rPr lang="en-US" sz="1400" b="0" baseline="0">
                          <a:solidFill>
                            <a:schemeClr val="tx1">
                              <a:lumMod val="85000"/>
                              <a:lumOff val="15000"/>
                            </a:schemeClr>
                          </a:solidFill>
                        </a:rPr>
                        <a:t>LoB applications</a:t>
                      </a:r>
                    </a:p>
                    <a:p>
                      <a:pPr marL="285750" indent="-285750">
                        <a:buFont typeface="Arial" pitchFamily="34" charset="0"/>
                        <a:buChar char="•"/>
                      </a:pPr>
                      <a:r>
                        <a:rPr lang="en-US" sz="1400" b="0" baseline="0">
                          <a:solidFill>
                            <a:schemeClr val="tx1">
                              <a:lumMod val="85000"/>
                              <a:lumOff val="15000"/>
                            </a:schemeClr>
                          </a:solidFill>
                        </a:rPr>
                        <a:t>Fully integrated architected solutions</a:t>
                      </a:r>
                    </a:p>
                    <a:p>
                      <a:pPr marL="285750" indent="-285750">
                        <a:buFont typeface="Arial" pitchFamily="34" charset="0"/>
                        <a:buChar char="•"/>
                      </a:pPr>
                      <a:r>
                        <a:rPr lang="en-US" sz="1400" b="0" baseline="0">
                          <a:solidFill>
                            <a:schemeClr val="tx1">
                              <a:lumMod val="85000"/>
                              <a:lumOff val="15000"/>
                            </a:schemeClr>
                          </a:solidFill>
                        </a:rPr>
                        <a:t>Holisitic view</a:t>
                      </a:r>
                    </a:p>
                    <a:p>
                      <a:pPr marL="285750" indent="-285750">
                        <a:buFont typeface="Arial" pitchFamily="34" charset="0"/>
                        <a:buChar char="•"/>
                      </a:pPr>
                      <a:r>
                        <a:rPr lang="en-US" sz="1400" b="0" baseline="0">
                          <a:solidFill>
                            <a:schemeClr val="tx1">
                              <a:lumMod val="85000"/>
                              <a:lumOff val="15000"/>
                            </a:schemeClr>
                          </a:solidFill>
                        </a:rPr>
                        <a:t>Minimising cost and delivery time</a:t>
                      </a:r>
                    </a:p>
                    <a:p>
                      <a:pPr marL="285750" indent="-285750">
                        <a:buFont typeface="Arial" pitchFamily="34" charset="0"/>
                        <a:buChar char="•"/>
                      </a:pPr>
                      <a:r>
                        <a:rPr lang="en-US" sz="1400" b="0" baseline="0">
                          <a:solidFill>
                            <a:schemeClr val="tx1">
                              <a:lumMod val="85000"/>
                              <a:lumOff val="15000"/>
                            </a:schemeClr>
                          </a:solidFill>
                        </a:rPr>
                        <a:t>Increase efficiency</a:t>
                      </a: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0" name="Picture 9">
            <a:extLst>
              <a:ext uri="{FF2B5EF4-FFF2-40B4-BE49-F238E27FC236}">
                <a16:creationId xmlns:a16="http://schemas.microsoft.com/office/drawing/2014/main" id="{680D147E-7F18-4E70-ACCF-A8EAFCB55993}"/>
              </a:ext>
            </a:extLst>
          </p:cNvPr>
          <p:cNvPicPr>
            <a:picLocks noChangeAspect="1"/>
          </p:cNvPicPr>
          <p:nvPr/>
        </p:nvPicPr>
        <p:blipFill rotWithShape="1">
          <a:blip r:embed="rId3">
            <a:extLst>
              <a:ext uri="{28A0092B-C50C-407E-A947-70E740481C1C}">
                <a14:useLocalDpi xmlns:a14="http://schemas.microsoft.com/office/drawing/2010/main" val="0"/>
              </a:ext>
            </a:extLst>
          </a:blip>
          <a:srcRect b="22389"/>
          <a:stretch/>
        </p:blipFill>
        <p:spPr>
          <a:xfrm>
            <a:off x="4571423" y="4907058"/>
            <a:ext cx="3126238" cy="1184041"/>
          </a:xfrm>
          <a:prstGeom prst="rect">
            <a:avLst/>
          </a:prstGeom>
        </p:spPr>
      </p:pic>
      <p:graphicFrame>
        <p:nvGraphicFramePr>
          <p:cNvPr id="11" name="Table 10">
            <a:extLst>
              <a:ext uri="{FF2B5EF4-FFF2-40B4-BE49-F238E27FC236}">
                <a16:creationId xmlns:a16="http://schemas.microsoft.com/office/drawing/2014/main" id="{65939446-835D-4DAC-9B39-D6E07092CE0C}"/>
              </a:ext>
            </a:extLst>
          </p:cNvPr>
          <p:cNvGraphicFramePr>
            <a:graphicFrameLocks noGrp="1"/>
          </p:cNvGraphicFramePr>
          <p:nvPr>
            <p:extLst>
              <p:ext uri="{D42A27DB-BD31-4B8C-83A1-F6EECF244321}">
                <p14:modId xmlns:p14="http://schemas.microsoft.com/office/powerpoint/2010/main" val="3340715527"/>
              </p:ext>
            </p:extLst>
          </p:nvPr>
        </p:nvGraphicFramePr>
        <p:xfrm>
          <a:off x="8013497" y="1222664"/>
          <a:ext cx="3571699" cy="5139881"/>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5139881">
                <a:tc>
                  <a:txBody>
                    <a:bodyPr/>
                    <a:lstStyle/>
                    <a:p>
                      <a:r>
                        <a:rPr lang="en-US" sz="1400" b="1" kern="1200" dirty="0">
                          <a:solidFill>
                            <a:schemeClr val="tx1">
                              <a:lumMod val="85000"/>
                              <a:lumOff val="15000"/>
                            </a:schemeClr>
                          </a:solidFill>
                          <a:latin typeface="+mn-lt"/>
                          <a:ea typeface="+mn-ea"/>
                          <a:cs typeface="+mn-cs"/>
                        </a:rPr>
                        <a:t>Modern</a:t>
                      </a:r>
                      <a:r>
                        <a:rPr lang="en-US" sz="1400" b="1" kern="1200" baseline="0" dirty="0">
                          <a:solidFill>
                            <a:schemeClr val="tx1">
                              <a:lumMod val="85000"/>
                              <a:lumOff val="15000"/>
                            </a:schemeClr>
                          </a:solidFill>
                          <a:latin typeface="+mn-lt"/>
                          <a:ea typeface="+mn-ea"/>
                          <a:cs typeface="+mn-cs"/>
                        </a:rPr>
                        <a:t> Policing</a:t>
                      </a:r>
                      <a:endParaRPr lang="en-US" sz="1400" b="1"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GB" sz="1400" b="0" dirty="0">
                          <a:solidFill>
                            <a:schemeClr val="tx1">
                              <a:lumMod val="85000"/>
                              <a:lumOff val="15000"/>
                            </a:schemeClr>
                          </a:solidFill>
                        </a:rPr>
                        <a:t>Designed with Operational Police officers</a:t>
                      </a:r>
                    </a:p>
                    <a:p>
                      <a:pPr marL="285750" indent="-285750">
                        <a:buFont typeface="Arial" pitchFamily="34" charset="0"/>
                        <a:buChar char="•"/>
                      </a:pPr>
                      <a:r>
                        <a:rPr lang="en-GB" sz="1400" b="0" dirty="0">
                          <a:solidFill>
                            <a:schemeClr val="tx1">
                              <a:lumMod val="85000"/>
                              <a:lumOff val="15000"/>
                            </a:schemeClr>
                          </a:solidFill>
                        </a:rPr>
                        <a:t>Uses technology that is familiar to staff</a:t>
                      </a:r>
                    </a:p>
                    <a:p>
                      <a:pPr marL="285750" indent="-285750">
                        <a:buFont typeface="Arial" pitchFamily="34" charset="0"/>
                        <a:buChar char="•"/>
                      </a:pPr>
                      <a:r>
                        <a:rPr lang="en-GB" sz="1400" b="0" dirty="0">
                          <a:solidFill>
                            <a:schemeClr val="tx1">
                              <a:lumMod val="85000"/>
                              <a:lumOff val="15000"/>
                            </a:schemeClr>
                          </a:solidFill>
                        </a:rPr>
                        <a:t>Real time information access and collaboration.</a:t>
                      </a:r>
                    </a:p>
                    <a:p>
                      <a:pPr marL="285750" indent="-285750">
                        <a:buFont typeface="Arial" pitchFamily="34" charset="0"/>
                        <a:buChar char="•"/>
                      </a:pPr>
                      <a:r>
                        <a:rPr lang="en-GB" sz="1400" b="0" dirty="0">
                          <a:solidFill>
                            <a:schemeClr val="tx1">
                              <a:lumMod val="85000"/>
                              <a:lumOff val="15000"/>
                            </a:schemeClr>
                          </a:solidFill>
                        </a:rPr>
                        <a:t>Secure evidentiary correct data store.</a:t>
                      </a:r>
                    </a:p>
                    <a:p>
                      <a:pPr marL="285750" indent="-285750">
                        <a:buFont typeface="Arial" pitchFamily="34" charset="0"/>
                        <a:buChar char="•"/>
                      </a:pPr>
                      <a:r>
                        <a:rPr lang="en-GB" sz="1400" b="0" dirty="0">
                          <a:solidFill>
                            <a:schemeClr val="tx1">
                              <a:lumMod val="85000"/>
                              <a:lumOff val="15000"/>
                            </a:schemeClr>
                          </a:solidFill>
                        </a:rPr>
                        <a:t>Full Accountability and audit trail </a:t>
                      </a:r>
                    </a:p>
                    <a:p>
                      <a:pPr marL="285750" indent="-285750">
                        <a:buFont typeface="Arial" pitchFamily="34" charset="0"/>
                        <a:buChar char="•"/>
                      </a:pPr>
                      <a:r>
                        <a:rPr lang="en-GB" sz="1400" b="0" dirty="0">
                          <a:solidFill>
                            <a:schemeClr val="tx1">
                              <a:lumMod val="85000"/>
                              <a:lumOff val="15000"/>
                            </a:schemeClr>
                          </a:solidFill>
                        </a:rPr>
                        <a:t>Time saving and increased efficiency</a:t>
                      </a:r>
                      <a:r>
                        <a:rPr lang="en-GB" sz="1400" b="0" baseline="0" dirty="0">
                          <a:solidFill>
                            <a:schemeClr val="tx1">
                              <a:lumMod val="85000"/>
                              <a:lumOff val="15000"/>
                            </a:schemeClr>
                          </a:solidFill>
                        </a:rPr>
                        <a:t> throughout the organisation</a:t>
                      </a:r>
                    </a:p>
                    <a:p>
                      <a:pPr marL="285750" indent="-285750">
                        <a:buFont typeface="Arial" pitchFamily="34" charset="0"/>
                        <a:buChar char="•"/>
                      </a:pPr>
                      <a:r>
                        <a:rPr lang="en-GB" sz="1400" b="0" baseline="0" dirty="0">
                          <a:solidFill>
                            <a:schemeClr val="tx1">
                              <a:lumMod val="85000"/>
                              <a:lumOff val="15000"/>
                            </a:schemeClr>
                          </a:solidFill>
                        </a:rPr>
                        <a:t>Mobility / field worker solutions</a:t>
                      </a:r>
                      <a:endParaRPr lang="en-US" sz="1400" b="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2" name="Picture 11">
            <a:extLst>
              <a:ext uri="{FF2B5EF4-FFF2-40B4-BE49-F238E27FC236}">
                <a16:creationId xmlns:a16="http://schemas.microsoft.com/office/drawing/2014/main" id="{BF1AA7F3-BB5C-4C5D-BDB4-8C731FA589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45169" y="5108553"/>
            <a:ext cx="2381250" cy="781050"/>
          </a:xfrm>
          <a:prstGeom prst="rect">
            <a:avLst/>
          </a:prstGeom>
        </p:spPr>
      </p:pic>
    </p:spTree>
    <p:extLst>
      <p:ext uri="{BB962C8B-B14F-4D97-AF65-F5344CB8AC3E}">
        <p14:creationId xmlns:p14="http://schemas.microsoft.com/office/powerpoint/2010/main" val="33857607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blank" preserve="1">
  <p:cSld name="MVP Staff SMT">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4AFBF93-3E55-46EC-85A9-5C53D47A43C4}"/>
              </a:ext>
            </a:extLst>
          </p:cNvPr>
          <p:cNvGrpSpPr/>
          <p:nvPr/>
        </p:nvGrpSpPr>
        <p:grpSpPr>
          <a:xfrm>
            <a:off x="5248978" y="958737"/>
            <a:ext cx="4618671" cy="4941232"/>
            <a:chOff x="5683023" y="958737"/>
            <a:chExt cx="4618671" cy="4941232"/>
          </a:xfrm>
        </p:grpSpPr>
        <p:pic>
          <p:nvPicPr>
            <p:cNvPr id="23" name="Picture 22">
              <a:extLst>
                <a:ext uri="{FF2B5EF4-FFF2-40B4-BE49-F238E27FC236}">
                  <a16:creationId xmlns:a16="http://schemas.microsoft.com/office/drawing/2014/main" id="{F9B0B87C-37B5-4C8E-BD7B-F1980177D67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28684" y="5121891"/>
              <a:ext cx="1276846" cy="778078"/>
            </a:xfrm>
            <a:prstGeom prst="rect">
              <a:avLst/>
            </a:prstGeom>
          </p:spPr>
        </p:pic>
        <p:grpSp>
          <p:nvGrpSpPr>
            <p:cNvPr id="8" name="Group 7"/>
            <p:cNvGrpSpPr/>
            <p:nvPr userDrawn="1"/>
          </p:nvGrpSpPr>
          <p:grpSpPr>
            <a:xfrm>
              <a:off x="5683023" y="958737"/>
              <a:ext cx="4618671" cy="4814337"/>
              <a:chOff x="2456134" y="1115733"/>
              <a:chExt cx="4618671" cy="4814337"/>
            </a:xfrm>
          </p:grpSpPr>
          <p:sp>
            <p:nvSpPr>
              <p:cNvPr id="9" name="Rectangle 8"/>
              <p:cNvSpPr/>
              <p:nvPr/>
            </p:nvSpPr>
            <p:spPr>
              <a:xfrm>
                <a:off x="2456134" y="4443656"/>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Richard Fennell</a:t>
                </a:r>
              </a:p>
              <a:p>
                <a:pPr algn="ctr"/>
                <a:r>
                  <a:rPr lang="en-GB" sz="1600" dirty="0"/>
                  <a:t>Chief Technology Officer (CTO)</a:t>
                </a:r>
              </a:p>
              <a:p>
                <a:pPr algn="ctr"/>
                <a:r>
                  <a:rPr lang="en-GB" sz="1600" dirty="0"/>
                  <a:t>BSc (Hons) FBCS CITP CEng</a:t>
                </a:r>
                <a:endParaRPr lang="en-GB" sz="1600" dirty="0">
                  <a:latin typeface="Segoe" pitchFamily="34" charset="0"/>
                  <a:cs typeface="Segoe" pitchFamily="34" charset="0"/>
                </a:endParaRPr>
              </a:p>
            </p:txBody>
          </p:sp>
          <p:grpSp>
            <p:nvGrpSpPr>
              <p:cNvPr id="10" name="Group 9"/>
              <p:cNvGrpSpPr/>
              <p:nvPr/>
            </p:nvGrpSpPr>
            <p:grpSpPr>
              <a:xfrm>
                <a:off x="3548641" y="1115733"/>
                <a:ext cx="2420849" cy="3298671"/>
                <a:chOff x="3548641" y="1105503"/>
                <a:chExt cx="2420849" cy="3298671"/>
              </a:xfrm>
            </p:grpSpPr>
            <p:sp>
              <p:nvSpPr>
                <p:cNvPr id="12" name="Rectangle 11"/>
                <p:cNvSpPr/>
                <p:nvPr/>
              </p:nvSpPr>
              <p:spPr>
                <a:xfrm>
                  <a:off x="3713997" y="3555605"/>
                  <a:ext cx="2102954"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Developer</a:t>
                  </a:r>
                </a:p>
                <a:p>
                  <a:pPr algn="ctr"/>
                  <a:r>
                    <a:rPr lang="en-GB" sz="2400" b="1" dirty="0">
                      <a:solidFill>
                        <a:srgbClr val="21B9EC"/>
                      </a:solidFill>
                      <a:latin typeface="Segoe" pitchFamily="34" charset="0"/>
                      <a:cs typeface="Segoe" pitchFamily="34" charset="0"/>
                    </a:rPr>
                    <a:t>Technologies</a:t>
                  </a:r>
                </a:p>
              </p:txBody>
            </p:sp>
            <p:pic>
              <p:nvPicPr>
                <p:cNvPr id="13" name="Picture 5" descr="C:\Users\Lauren\Documents\Black Marble\Artwork\Staff Members\Headshots\256px\richard_256.png"/>
                <p:cNvPicPr>
                  <a:picLocks noChangeAspect="1" noChangeArrowheads="1"/>
                </p:cNvPicPr>
                <p:nvPr/>
              </p:nvPicPr>
              <p:blipFill>
                <a:blip r:embed="rId3" cstate="print"/>
                <a:srcRect/>
                <a:stretch>
                  <a:fillRect/>
                </a:stretch>
              </p:blipFill>
              <p:spPr bwMode="auto">
                <a:xfrm>
                  <a:off x="3548641" y="1105503"/>
                  <a:ext cx="2420849" cy="2420850"/>
                </a:xfrm>
                <a:prstGeom prst="rect">
                  <a:avLst/>
                </a:prstGeom>
                <a:noFill/>
              </p:spPr>
            </p:pic>
          </p:grpSp>
          <p:pic>
            <p:nvPicPr>
              <p:cNvPr id="11" name="Picture 3" descr="C:\Users\Lauren\Documents\MVP_Logo_Kit\MVP Logo Kit\MVP_Horizontal_BlueOnly.png"/>
              <p:cNvPicPr>
                <a:picLocks noChangeAspect="1" noChangeArrowheads="1"/>
              </p:cNvPicPr>
              <p:nvPr/>
            </p:nvPicPr>
            <p:blipFill>
              <a:blip r:embed="rId4" cstate="print"/>
              <a:stretch>
                <a:fillRect/>
              </a:stretch>
            </p:blipFill>
            <p:spPr bwMode="auto">
              <a:xfrm>
                <a:off x="3542142" y="5411793"/>
                <a:ext cx="1276847" cy="518277"/>
              </a:xfrm>
              <a:prstGeom prst="rect">
                <a:avLst/>
              </a:prstGeom>
              <a:noFill/>
            </p:spPr>
          </p:pic>
        </p:grpSp>
      </p:grpSp>
      <p:grpSp>
        <p:nvGrpSpPr>
          <p:cNvPr id="20" name="Group 19">
            <a:extLst>
              <a:ext uri="{FF2B5EF4-FFF2-40B4-BE49-F238E27FC236}">
                <a16:creationId xmlns:a16="http://schemas.microsoft.com/office/drawing/2014/main" id="{BCAC3471-D240-4963-B04A-DFE0F27445E9}"/>
              </a:ext>
            </a:extLst>
          </p:cNvPr>
          <p:cNvGrpSpPr/>
          <p:nvPr/>
        </p:nvGrpSpPr>
        <p:grpSpPr>
          <a:xfrm>
            <a:off x="2797594" y="958031"/>
            <a:ext cx="3636647" cy="5408972"/>
            <a:chOff x="3065786" y="958031"/>
            <a:chExt cx="3636647" cy="5408972"/>
          </a:xfrm>
        </p:grpSpPr>
        <p:pic>
          <p:nvPicPr>
            <p:cNvPr id="22" name="Picture 21">
              <a:extLst>
                <a:ext uri="{FF2B5EF4-FFF2-40B4-BE49-F238E27FC236}">
                  <a16:creationId xmlns:a16="http://schemas.microsoft.com/office/drawing/2014/main" id="{80F0D578-A6D4-44DB-9C91-DE5EC3E6360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44801" y="5130438"/>
              <a:ext cx="1276846" cy="778078"/>
            </a:xfrm>
            <a:prstGeom prst="rect">
              <a:avLst/>
            </a:prstGeom>
          </p:spPr>
        </p:pic>
        <p:grpSp>
          <p:nvGrpSpPr>
            <p:cNvPr id="2" name="Group 1"/>
            <p:cNvGrpSpPr/>
            <p:nvPr userDrawn="1"/>
          </p:nvGrpSpPr>
          <p:grpSpPr>
            <a:xfrm>
              <a:off x="3065786" y="958031"/>
              <a:ext cx="3636647" cy="4815043"/>
              <a:chOff x="-236714" y="1115028"/>
              <a:chExt cx="3636647" cy="4815043"/>
            </a:xfrm>
          </p:grpSpPr>
          <p:pic>
            <p:nvPicPr>
              <p:cNvPr id="3" name="Picture 3" descr="C:\Users\Lauren\Documents\MVP_Logo_Kit\MVP Logo Kit\MVP_Horizontal_BlueOnly.png"/>
              <p:cNvPicPr>
                <a:picLocks noChangeAspect="1" noChangeArrowheads="1"/>
              </p:cNvPicPr>
              <p:nvPr/>
            </p:nvPicPr>
            <p:blipFill>
              <a:blip r:embed="rId4" cstate="print"/>
              <a:stretch>
                <a:fillRect/>
              </a:stretch>
            </p:blipFill>
            <p:spPr bwMode="auto">
              <a:xfrm>
                <a:off x="366230" y="5411794"/>
                <a:ext cx="1276847" cy="518277"/>
              </a:xfrm>
              <a:prstGeom prst="rect">
                <a:avLst/>
              </a:prstGeom>
              <a:noFill/>
            </p:spPr>
          </p:pic>
          <p:sp>
            <p:nvSpPr>
              <p:cNvPr id="4" name="Rectangle 3"/>
              <p:cNvSpPr/>
              <p:nvPr/>
            </p:nvSpPr>
            <p:spPr>
              <a:xfrm>
                <a:off x="-236714" y="4392845"/>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Robert Hogg</a:t>
                </a:r>
              </a:p>
              <a:p>
                <a:pPr algn="ctr"/>
                <a:r>
                  <a:rPr lang="en-GB" sz="1600" dirty="0"/>
                  <a:t>Chief Executive Officer (CEO)</a:t>
                </a:r>
              </a:p>
              <a:p>
                <a:pPr algn="ctr"/>
                <a:endParaRPr lang="en-GB" sz="333" dirty="0"/>
              </a:p>
              <a:p>
                <a:pPr algn="ctr"/>
                <a:r>
                  <a:rPr lang="en-GB" sz="1600" dirty="0"/>
                  <a:t>BSc (Hons) FBCS CITP CEng</a:t>
                </a:r>
                <a:endParaRPr lang="en-GB" sz="1600" dirty="0">
                  <a:latin typeface="Segoe" pitchFamily="34" charset="0"/>
                  <a:cs typeface="Segoe" pitchFamily="34" charset="0"/>
                </a:endParaRPr>
              </a:p>
            </p:txBody>
          </p:sp>
          <p:grpSp>
            <p:nvGrpSpPr>
              <p:cNvPr id="5" name="Group 4"/>
              <p:cNvGrpSpPr/>
              <p:nvPr/>
            </p:nvGrpSpPr>
            <p:grpSpPr>
              <a:xfrm>
                <a:off x="332046" y="1115028"/>
                <a:ext cx="2364206" cy="3299376"/>
                <a:chOff x="332046" y="1105503"/>
                <a:chExt cx="2364206" cy="3299376"/>
              </a:xfrm>
            </p:grpSpPr>
            <p:sp>
              <p:nvSpPr>
                <p:cNvPr id="6" name="Rectangle 5"/>
                <p:cNvSpPr/>
                <p:nvPr/>
              </p:nvSpPr>
              <p:spPr>
                <a:xfrm>
                  <a:off x="759753" y="3556310"/>
                  <a:ext cx="1620770"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Microsoft</a:t>
                  </a:r>
                </a:p>
                <a:p>
                  <a:pPr algn="ctr"/>
                  <a:r>
                    <a:rPr lang="en-GB" sz="2400" b="1" dirty="0">
                      <a:solidFill>
                        <a:srgbClr val="21B9EC"/>
                      </a:solidFill>
                      <a:latin typeface="Segoe" pitchFamily="34" charset="0"/>
                      <a:cs typeface="Segoe" pitchFamily="34" charset="0"/>
                    </a:rPr>
                    <a:t>Azure</a:t>
                  </a:r>
                  <a:endParaRPr lang="en-GB" sz="2800" b="1" dirty="0">
                    <a:solidFill>
                      <a:srgbClr val="21B9EC"/>
                    </a:solidFill>
                    <a:latin typeface="Segoe" pitchFamily="34" charset="0"/>
                    <a:cs typeface="Segoe" pitchFamily="34" charset="0"/>
                  </a:endParaRPr>
                </a:p>
              </p:txBody>
            </p:sp>
            <p:pic>
              <p:nvPicPr>
                <p:cNvPr id="7" name="Picture 4" descr="C:\Users\Lauren\Documents\Black Marble\Artwork\Staff Members\Headshots\256px\boss_256.png"/>
                <p:cNvPicPr>
                  <a:picLocks noChangeAspect="1" noChangeArrowheads="1"/>
                </p:cNvPicPr>
                <p:nvPr/>
              </p:nvPicPr>
              <p:blipFill>
                <a:blip r:embed="rId5" cstate="print"/>
                <a:srcRect/>
                <a:stretch>
                  <a:fillRect/>
                </a:stretch>
              </p:blipFill>
              <p:spPr bwMode="auto">
                <a:xfrm>
                  <a:off x="332046" y="1105503"/>
                  <a:ext cx="2364206" cy="2364207"/>
                </a:xfrm>
                <a:prstGeom prst="rect">
                  <a:avLst/>
                </a:prstGeom>
                <a:noFill/>
              </p:spPr>
            </p:pic>
          </p:grpSp>
        </p:grpSp>
        <p:pic>
          <p:nvPicPr>
            <p:cNvPr id="14" name="Picture 13"/>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3900093" y="5854625"/>
              <a:ext cx="2089415" cy="512378"/>
            </a:xfrm>
            <a:prstGeom prst="rect">
              <a:avLst/>
            </a:prstGeom>
          </p:spPr>
        </p:pic>
      </p:grpSp>
      <p:grpSp>
        <p:nvGrpSpPr>
          <p:cNvPr id="15" name="Group 14"/>
          <p:cNvGrpSpPr/>
          <p:nvPr/>
        </p:nvGrpSpPr>
        <p:grpSpPr>
          <a:xfrm>
            <a:off x="-102355" y="1123566"/>
            <a:ext cx="3333492" cy="4649507"/>
            <a:chOff x="5159705" y="1266088"/>
            <a:chExt cx="3333492" cy="4649507"/>
          </a:xfrm>
        </p:grpSpPr>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t="-3296" b="-1"/>
            <a:stretch/>
          </p:blipFill>
          <p:spPr>
            <a:xfrm>
              <a:off x="5555011" y="1266088"/>
              <a:ext cx="2512633" cy="2293773"/>
            </a:xfrm>
            <a:prstGeom prst="rect">
              <a:avLst/>
            </a:prstGeom>
          </p:spPr>
        </p:pic>
        <p:sp>
          <p:nvSpPr>
            <p:cNvPr id="17" name="Rectangle 16"/>
            <p:cNvSpPr/>
            <p:nvPr/>
          </p:nvSpPr>
          <p:spPr>
            <a:xfrm>
              <a:off x="6016067" y="3565835"/>
              <a:ext cx="1620770"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Microsoft</a:t>
              </a:r>
            </a:p>
            <a:p>
              <a:pPr algn="ctr"/>
              <a:r>
                <a:rPr lang="en-GB" sz="2400" b="1" dirty="0">
                  <a:solidFill>
                    <a:srgbClr val="21B9EC"/>
                  </a:solidFill>
                  <a:latin typeface="Segoe" pitchFamily="34" charset="0"/>
                  <a:cs typeface="Segoe" pitchFamily="34" charset="0"/>
                </a:rPr>
                <a:t>Azure</a:t>
              </a:r>
            </a:p>
          </p:txBody>
        </p:sp>
        <p:sp>
          <p:nvSpPr>
            <p:cNvPr id="18" name="Rectangle 17"/>
            <p:cNvSpPr/>
            <p:nvPr/>
          </p:nvSpPr>
          <p:spPr>
            <a:xfrm>
              <a:off x="5159705" y="4387974"/>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Rik Hepworth</a:t>
              </a:r>
            </a:p>
            <a:p>
              <a:pPr algn="ctr"/>
              <a:r>
                <a:rPr lang="en-GB" sz="1600" dirty="0"/>
                <a:t>Chief Consultancy Officer (CCO)</a:t>
              </a:r>
            </a:p>
            <a:p>
              <a:pPr algn="ctr"/>
              <a:r>
                <a:rPr lang="en-GB" sz="1600" dirty="0"/>
                <a:t>BSc (Hons) MBCS CITP</a:t>
              </a:r>
              <a:endParaRPr lang="en-GB" sz="1600" dirty="0">
                <a:latin typeface="Segoe" pitchFamily="34" charset="0"/>
                <a:cs typeface="Segoe" pitchFamily="34" charset="0"/>
              </a:endParaRPr>
            </a:p>
          </p:txBody>
        </p:sp>
        <p:pic>
          <p:nvPicPr>
            <p:cNvPr id="19" name="Picture 3" descr="C:\Users\Lauren\Documents\MVP_Logo_Kit\MVP Logo Kit\MVP_Horizontal_BlueOnly.png"/>
            <p:cNvPicPr>
              <a:picLocks noChangeAspect="1" noChangeArrowheads="1"/>
            </p:cNvPicPr>
            <p:nvPr/>
          </p:nvPicPr>
          <p:blipFill>
            <a:blip r:embed="rId4" cstate="print"/>
            <a:stretch>
              <a:fillRect/>
            </a:stretch>
          </p:blipFill>
          <p:spPr bwMode="auto">
            <a:xfrm>
              <a:off x="6179715" y="5397318"/>
              <a:ext cx="1276847" cy="518277"/>
            </a:xfrm>
            <a:prstGeom prst="rect">
              <a:avLst/>
            </a:prstGeom>
            <a:noFill/>
          </p:spPr>
        </p:pic>
      </p:grpSp>
      <p:grpSp>
        <p:nvGrpSpPr>
          <p:cNvPr id="24" name="Group 23">
            <a:extLst>
              <a:ext uri="{FF2B5EF4-FFF2-40B4-BE49-F238E27FC236}">
                <a16:creationId xmlns:a16="http://schemas.microsoft.com/office/drawing/2014/main" id="{87A20B84-14F6-4A43-9425-7BB3EF0BB1B7}"/>
              </a:ext>
            </a:extLst>
          </p:cNvPr>
          <p:cNvGrpSpPr/>
          <p:nvPr/>
        </p:nvGrpSpPr>
        <p:grpSpPr>
          <a:xfrm>
            <a:off x="8313256" y="958031"/>
            <a:ext cx="4618671" cy="4818850"/>
            <a:chOff x="302936" y="1121461"/>
            <a:chExt cx="4618671" cy="4818850"/>
          </a:xfrm>
        </p:grpSpPr>
        <p:grpSp>
          <p:nvGrpSpPr>
            <p:cNvPr id="25" name="Group 24">
              <a:extLst>
                <a:ext uri="{FF2B5EF4-FFF2-40B4-BE49-F238E27FC236}">
                  <a16:creationId xmlns:a16="http://schemas.microsoft.com/office/drawing/2014/main" id="{BDDE4C16-D2BF-40D6-A042-8256D5B69237}"/>
                </a:ext>
              </a:extLst>
            </p:cNvPr>
            <p:cNvGrpSpPr/>
            <p:nvPr/>
          </p:nvGrpSpPr>
          <p:grpSpPr>
            <a:xfrm>
              <a:off x="302936" y="3565835"/>
              <a:ext cx="4618671" cy="2374476"/>
              <a:chOff x="2456134" y="3565835"/>
              <a:chExt cx="4618671" cy="2374476"/>
            </a:xfrm>
          </p:grpSpPr>
          <p:sp>
            <p:nvSpPr>
              <p:cNvPr id="27" name="Rectangle 26">
                <a:extLst>
                  <a:ext uri="{FF2B5EF4-FFF2-40B4-BE49-F238E27FC236}">
                    <a16:creationId xmlns:a16="http://schemas.microsoft.com/office/drawing/2014/main" id="{0191B98D-923A-4645-8409-9B48FDDC6CF6}"/>
                  </a:ext>
                </a:extLst>
              </p:cNvPr>
              <p:cNvSpPr/>
              <p:nvPr/>
            </p:nvSpPr>
            <p:spPr>
              <a:xfrm>
                <a:off x="2456134" y="4448290"/>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Andy Dawson</a:t>
                </a:r>
              </a:p>
              <a:p>
                <a:pPr algn="ctr"/>
                <a:r>
                  <a:rPr lang="en-GB" sz="1600" dirty="0"/>
                  <a:t>Chief Information Officer (CIO)</a:t>
                </a:r>
              </a:p>
              <a:p>
                <a:pPr algn="ctr"/>
                <a:r>
                  <a:rPr lang="en-GB" sz="1600" dirty="0"/>
                  <a:t>PhD BEng (Hons) CEng </a:t>
                </a:r>
                <a:r>
                  <a:rPr lang="en-GB" sz="1600" dirty="0" err="1"/>
                  <a:t>MIMechE</a:t>
                </a:r>
                <a:endParaRPr lang="en-GB" sz="1600" dirty="0">
                  <a:latin typeface="Segoe" pitchFamily="34" charset="0"/>
                  <a:cs typeface="Segoe" pitchFamily="34" charset="0"/>
                </a:endParaRPr>
              </a:p>
            </p:txBody>
          </p:sp>
          <p:sp>
            <p:nvSpPr>
              <p:cNvPr id="28" name="Rectangle 27">
                <a:extLst>
                  <a:ext uri="{FF2B5EF4-FFF2-40B4-BE49-F238E27FC236}">
                    <a16:creationId xmlns:a16="http://schemas.microsoft.com/office/drawing/2014/main" id="{7E8EC610-5402-4C80-A2D5-EA5AD18A6C69}"/>
                  </a:ext>
                </a:extLst>
              </p:cNvPr>
              <p:cNvSpPr/>
              <p:nvPr/>
            </p:nvSpPr>
            <p:spPr>
              <a:xfrm>
                <a:off x="3753337" y="3565835"/>
                <a:ext cx="2024278"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Office Apps</a:t>
                </a:r>
              </a:p>
              <a:p>
                <a:pPr algn="ctr"/>
                <a:r>
                  <a:rPr lang="en-GB" sz="2400" b="1" dirty="0">
                    <a:solidFill>
                      <a:srgbClr val="21B9EC"/>
                    </a:solidFill>
                    <a:latin typeface="Segoe" pitchFamily="34" charset="0"/>
                    <a:cs typeface="Segoe" pitchFamily="34" charset="0"/>
                  </a:rPr>
                  <a:t>and Services</a:t>
                </a:r>
              </a:p>
            </p:txBody>
          </p:sp>
          <p:pic>
            <p:nvPicPr>
              <p:cNvPr id="29" name="Picture 3" descr="C:\Users\Lauren\Documents\MVP_Logo_Kit\MVP Logo Kit\MVP_Horizontal_BlueOnly.png">
                <a:extLst>
                  <a:ext uri="{FF2B5EF4-FFF2-40B4-BE49-F238E27FC236}">
                    <a16:creationId xmlns:a16="http://schemas.microsoft.com/office/drawing/2014/main" id="{EE2674C4-F4AE-439A-BFBD-C5386B107546}"/>
                  </a:ext>
                </a:extLst>
              </p:cNvPr>
              <p:cNvPicPr>
                <a:picLocks noChangeAspect="1" noChangeArrowheads="1"/>
              </p:cNvPicPr>
              <p:nvPr/>
            </p:nvPicPr>
            <p:blipFill>
              <a:blip r:embed="rId4" cstate="print"/>
              <a:stretch>
                <a:fillRect/>
              </a:stretch>
            </p:blipFill>
            <p:spPr bwMode="auto">
              <a:xfrm>
                <a:off x="4127045" y="5422034"/>
                <a:ext cx="1276847" cy="518277"/>
              </a:xfrm>
              <a:prstGeom prst="rect">
                <a:avLst/>
              </a:prstGeom>
              <a:noFill/>
            </p:spPr>
          </p:pic>
        </p:grpSp>
        <p:pic>
          <p:nvPicPr>
            <p:cNvPr id="26" name="Picture 25">
              <a:extLst>
                <a:ext uri="{FF2B5EF4-FFF2-40B4-BE49-F238E27FC236}">
                  <a16:creationId xmlns:a16="http://schemas.microsoft.com/office/drawing/2014/main" id="{C842C0F3-98BC-4EF1-9205-A6A702C4DAD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93071" y="1121461"/>
              <a:ext cx="2438400" cy="2438400"/>
            </a:xfrm>
            <a:prstGeom prst="rect">
              <a:avLst/>
            </a:prstGeom>
          </p:spPr>
        </p:pic>
      </p:grpSp>
    </p:spTree>
    <p:extLst>
      <p:ext uri="{BB962C8B-B14F-4D97-AF65-F5344CB8AC3E}">
        <p14:creationId xmlns:p14="http://schemas.microsoft.com/office/powerpoint/2010/main" val="116243603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MVP Staff ">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118C7FF5-B762-43AE-8BAE-E900EE45187C}"/>
              </a:ext>
            </a:extLst>
          </p:cNvPr>
          <p:cNvGrpSpPr/>
          <p:nvPr/>
        </p:nvGrpSpPr>
        <p:grpSpPr>
          <a:xfrm>
            <a:off x="3071896" y="910735"/>
            <a:ext cx="3333492" cy="4862337"/>
            <a:chOff x="348963" y="1106123"/>
            <a:chExt cx="3333492" cy="4862337"/>
          </a:xfrm>
        </p:grpSpPr>
        <p:sp>
          <p:nvSpPr>
            <p:cNvPr id="20" name="Rectangle 19">
              <a:extLst>
                <a:ext uri="{FF2B5EF4-FFF2-40B4-BE49-F238E27FC236}">
                  <a16:creationId xmlns:a16="http://schemas.microsoft.com/office/drawing/2014/main" id="{9BE94816-2084-4901-9E85-9AD9FE71578A}"/>
                </a:ext>
              </a:extLst>
            </p:cNvPr>
            <p:cNvSpPr/>
            <p:nvPr/>
          </p:nvSpPr>
          <p:spPr>
            <a:xfrm>
              <a:off x="1017551" y="3619623"/>
              <a:ext cx="1996323"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Artificial</a:t>
              </a:r>
            </a:p>
            <a:p>
              <a:pPr algn="ctr"/>
              <a:r>
                <a:rPr lang="en-GB" sz="2400" b="1" dirty="0">
                  <a:solidFill>
                    <a:srgbClr val="21B9EC"/>
                  </a:solidFill>
                  <a:latin typeface="Segoe" pitchFamily="34" charset="0"/>
                  <a:cs typeface="Segoe" pitchFamily="34" charset="0"/>
                </a:rPr>
                <a:t>Intelligence </a:t>
              </a:r>
            </a:p>
          </p:txBody>
        </p:sp>
        <p:sp>
          <p:nvSpPr>
            <p:cNvPr id="21" name="Rectangle 20">
              <a:extLst>
                <a:ext uri="{FF2B5EF4-FFF2-40B4-BE49-F238E27FC236}">
                  <a16:creationId xmlns:a16="http://schemas.microsoft.com/office/drawing/2014/main" id="{BCF555D7-A86E-456B-99B5-ABF5EB17B860}"/>
                </a:ext>
              </a:extLst>
            </p:cNvPr>
            <p:cNvSpPr/>
            <p:nvPr/>
          </p:nvSpPr>
          <p:spPr>
            <a:xfrm>
              <a:off x="348963" y="4440840"/>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Mann</a:t>
              </a:r>
            </a:p>
            <a:p>
              <a:pPr algn="ctr"/>
              <a:r>
                <a:rPr lang="en-GB" sz="1600" dirty="0"/>
                <a:t>Senior Consultant</a:t>
              </a:r>
            </a:p>
            <a:p>
              <a:pPr algn="ctr"/>
              <a:r>
                <a:rPr lang="en-GB" sz="1600" dirty="0"/>
                <a:t>BSc (Hons) MBCS CEng</a:t>
              </a:r>
              <a:endParaRPr lang="en-GB" sz="1600" dirty="0">
                <a:latin typeface="Segoe" pitchFamily="34" charset="0"/>
                <a:cs typeface="Segoe" pitchFamily="34" charset="0"/>
              </a:endParaRPr>
            </a:p>
          </p:txBody>
        </p:sp>
        <p:pic>
          <p:nvPicPr>
            <p:cNvPr id="22" name="Picture 3" descr="C:\Users\Lauren\Documents\MVP_Logo_Kit\MVP Logo Kit\MVP_Horizontal_BlueOnly.png">
              <a:extLst>
                <a:ext uri="{FF2B5EF4-FFF2-40B4-BE49-F238E27FC236}">
                  <a16:creationId xmlns:a16="http://schemas.microsoft.com/office/drawing/2014/main" id="{CDCF58A7-2DB7-418B-A3C4-370AE3E38494}"/>
                </a:ext>
              </a:extLst>
            </p:cNvPr>
            <p:cNvPicPr>
              <a:picLocks noChangeAspect="1" noChangeArrowheads="1"/>
            </p:cNvPicPr>
            <p:nvPr/>
          </p:nvPicPr>
          <p:blipFill>
            <a:blip r:embed="rId2" cstate="print"/>
            <a:stretch>
              <a:fillRect/>
            </a:stretch>
          </p:blipFill>
          <p:spPr bwMode="auto">
            <a:xfrm>
              <a:off x="1377286" y="5450183"/>
              <a:ext cx="1276847" cy="518277"/>
            </a:xfrm>
            <a:prstGeom prst="rect">
              <a:avLst/>
            </a:prstGeom>
            <a:noFill/>
          </p:spPr>
        </p:pic>
        <p:pic>
          <p:nvPicPr>
            <p:cNvPr id="23" name="Picture 22">
              <a:extLst>
                <a:ext uri="{FF2B5EF4-FFF2-40B4-BE49-F238E27FC236}">
                  <a16:creationId xmlns:a16="http://schemas.microsoft.com/office/drawing/2014/main" id="{A4BFA5AD-75D2-4312-8518-A7621F875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575" y="1106123"/>
              <a:ext cx="2338268" cy="2507526"/>
            </a:xfrm>
            <a:prstGeom prst="rect">
              <a:avLst/>
            </a:prstGeom>
          </p:spPr>
        </p:pic>
      </p:grpSp>
      <p:grpSp>
        <p:nvGrpSpPr>
          <p:cNvPr id="24" name="Group 23">
            <a:extLst>
              <a:ext uri="{FF2B5EF4-FFF2-40B4-BE49-F238E27FC236}">
                <a16:creationId xmlns:a16="http://schemas.microsoft.com/office/drawing/2014/main" id="{9B4106BD-B668-45E7-9E5A-12A0217DDF03}"/>
              </a:ext>
            </a:extLst>
          </p:cNvPr>
          <p:cNvGrpSpPr/>
          <p:nvPr/>
        </p:nvGrpSpPr>
        <p:grpSpPr>
          <a:xfrm>
            <a:off x="5573413" y="1116498"/>
            <a:ext cx="3636647" cy="4656574"/>
            <a:chOff x="8731294" y="1258098"/>
            <a:chExt cx="3636647" cy="4656574"/>
          </a:xfrm>
        </p:grpSpPr>
        <p:pic>
          <p:nvPicPr>
            <p:cNvPr id="25" name="Picture 24">
              <a:extLst>
                <a:ext uri="{FF2B5EF4-FFF2-40B4-BE49-F238E27FC236}">
                  <a16:creationId xmlns:a16="http://schemas.microsoft.com/office/drawing/2014/main" id="{31C20A96-78FB-4CDB-9CE8-350663D95A7B}"/>
                </a:ext>
              </a:extLst>
            </p:cNvPr>
            <p:cNvPicPr>
              <a:picLocks noChangeAspect="1"/>
            </p:cNvPicPr>
            <p:nvPr/>
          </p:nvPicPr>
          <p:blipFill rotWithShape="1">
            <a:blip r:embed="rId4">
              <a:extLst>
                <a:ext uri="{28A0092B-C50C-407E-A947-70E740481C1C}">
                  <a14:useLocalDpi xmlns:a14="http://schemas.microsoft.com/office/drawing/2010/main" val="0"/>
                </a:ext>
              </a:extLst>
            </a:blip>
            <a:srcRect b="3283"/>
            <a:stretch/>
          </p:blipFill>
          <p:spPr>
            <a:xfrm>
              <a:off x="9685488" y="1258098"/>
              <a:ext cx="1713717" cy="2301763"/>
            </a:xfrm>
            <a:prstGeom prst="rect">
              <a:avLst/>
            </a:prstGeom>
          </p:spPr>
        </p:pic>
        <p:sp>
          <p:nvSpPr>
            <p:cNvPr id="26" name="Rectangle 25">
              <a:extLst>
                <a:ext uri="{FF2B5EF4-FFF2-40B4-BE49-F238E27FC236}">
                  <a16:creationId xmlns:a16="http://schemas.microsoft.com/office/drawing/2014/main" id="{56298A4C-2698-46FC-AFFE-9DBB4BD551BD}"/>
                </a:ext>
              </a:extLst>
            </p:cNvPr>
            <p:cNvSpPr/>
            <p:nvPr/>
          </p:nvSpPr>
          <p:spPr>
            <a:xfrm>
              <a:off x="9466596" y="3565835"/>
              <a:ext cx="2166048"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Windows</a:t>
              </a:r>
            </a:p>
            <a:p>
              <a:pPr algn="ctr"/>
              <a:r>
                <a:rPr lang="en-GB" sz="2400" b="1" dirty="0">
                  <a:solidFill>
                    <a:srgbClr val="21B9EC"/>
                  </a:solidFill>
                  <a:latin typeface="Segoe" pitchFamily="34" charset="0"/>
                  <a:cs typeface="Segoe" pitchFamily="34" charset="0"/>
                </a:rPr>
                <a:t>Development</a:t>
              </a:r>
              <a:endParaRPr lang="en-GB" sz="2800" b="1" dirty="0">
                <a:solidFill>
                  <a:srgbClr val="21B9EC"/>
                </a:solidFill>
                <a:latin typeface="Segoe" pitchFamily="34" charset="0"/>
                <a:cs typeface="Segoe" pitchFamily="34" charset="0"/>
              </a:endParaRPr>
            </a:p>
          </p:txBody>
        </p:sp>
        <p:sp>
          <p:nvSpPr>
            <p:cNvPr id="27" name="Rectangle 26">
              <a:extLst>
                <a:ext uri="{FF2B5EF4-FFF2-40B4-BE49-F238E27FC236}">
                  <a16:creationId xmlns:a16="http://schemas.microsoft.com/office/drawing/2014/main" id="{9F8A382F-FF42-4516-9330-3A5B942C00D5}"/>
                </a:ext>
              </a:extLst>
            </p:cNvPr>
            <p:cNvSpPr/>
            <p:nvPr/>
          </p:nvSpPr>
          <p:spPr>
            <a:xfrm>
              <a:off x="8731294" y="4335820"/>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Croft</a:t>
              </a:r>
            </a:p>
            <a:p>
              <a:pPr algn="ctr"/>
              <a:r>
                <a:rPr lang="en-GB" sz="1600" dirty="0"/>
                <a:t>Software Developer</a:t>
              </a:r>
            </a:p>
            <a:p>
              <a:pPr algn="ctr"/>
              <a:endParaRPr lang="en-GB" sz="333" dirty="0"/>
            </a:p>
            <a:p>
              <a:pPr algn="ctr"/>
              <a:r>
                <a:rPr lang="en-GB" sz="1600" dirty="0"/>
                <a:t>BSc (Hons) MBCS</a:t>
              </a:r>
              <a:endParaRPr lang="en-GB" sz="1600" dirty="0">
                <a:latin typeface="Segoe" pitchFamily="34" charset="0"/>
                <a:cs typeface="Segoe" pitchFamily="34" charset="0"/>
              </a:endParaRPr>
            </a:p>
          </p:txBody>
        </p:sp>
        <p:pic>
          <p:nvPicPr>
            <p:cNvPr id="28" name="Picture 3" descr="C:\Users\Lauren\Documents\MVP_Logo_Kit\MVP Logo Kit\MVP_Horizontal_BlueOnly.png">
              <a:extLst>
                <a:ext uri="{FF2B5EF4-FFF2-40B4-BE49-F238E27FC236}">
                  <a16:creationId xmlns:a16="http://schemas.microsoft.com/office/drawing/2014/main" id="{C3F285F1-5F9D-4F90-937C-265B54D87696}"/>
                </a:ext>
              </a:extLst>
            </p:cNvPr>
            <p:cNvPicPr>
              <a:picLocks noChangeAspect="1" noChangeArrowheads="1"/>
            </p:cNvPicPr>
            <p:nvPr/>
          </p:nvPicPr>
          <p:blipFill>
            <a:blip r:embed="rId2" cstate="print"/>
            <a:stretch>
              <a:fillRect/>
            </a:stretch>
          </p:blipFill>
          <p:spPr bwMode="auto">
            <a:xfrm>
              <a:off x="9911194" y="5396395"/>
              <a:ext cx="1276847" cy="518277"/>
            </a:xfrm>
            <a:prstGeom prst="rect">
              <a:avLst/>
            </a:prstGeom>
            <a:noFill/>
          </p:spPr>
        </p:pic>
      </p:grpSp>
      <p:grpSp>
        <p:nvGrpSpPr>
          <p:cNvPr id="2" name="Group 1">
            <a:extLst>
              <a:ext uri="{FF2B5EF4-FFF2-40B4-BE49-F238E27FC236}">
                <a16:creationId xmlns:a16="http://schemas.microsoft.com/office/drawing/2014/main" id="{6431225C-7CB0-495E-BCA8-E0C6093DC71F}"/>
              </a:ext>
            </a:extLst>
          </p:cNvPr>
          <p:cNvGrpSpPr/>
          <p:nvPr/>
        </p:nvGrpSpPr>
        <p:grpSpPr>
          <a:xfrm>
            <a:off x="8494581" y="1169250"/>
            <a:ext cx="3636647" cy="4607420"/>
            <a:chOff x="8494581" y="1169250"/>
            <a:chExt cx="3636647" cy="4607420"/>
          </a:xfrm>
        </p:grpSpPr>
        <p:pic>
          <p:nvPicPr>
            <p:cNvPr id="18" name="Picture 17" descr="A close up of a mask&#10;&#10;Description generated with high confidence">
              <a:extLst>
                <a:ext uri="{FF2B5EF4-FFF2-40B4-BE49-F238E27FC236}">
                  <a16:creationId xmlns:a16="http://schemas.microsoft.com/office/drawing/2014/main" id="{6161B841-5A94-459A-BCE6-83B38E28B5AD}"/>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b="53933"/>
            <a:stretch/>
          </p:blipFill>
          <p:spPr>
            <a:xfrm>
              <a:off x="9541594" y="1169250"/>
              <a:ext cx="1682917" cy="2256207"/>
            </a:xfrm>
            <a:prstGeom prst="rect">
              <a:avLst/>
            </a:prstGeom>
          </p:spPr>
        </p:pic>
        <p:grpSp>
          <p:nvGrpSpPr>
            <p:cNvPr id="35" name="Group 34">
              <a:extLst>
                <a:ext uri="{FF2B5EF4-FFF2-40B4-BE49-F238E27FC236}">
                  <a16:creationId xmlns:a16="http://schemas.microsoft.com/office/drawing/2014/main" id="{99AA6340-19CE-4C06-92A3-CBA8E6303E5C}"/>
                </a:ext>
              </a:extLst>
            </p:cNvPr>
            <p:cNvGrpSpPr/>
            <p:nvPr userDrawn="1"/>
          </p:nvGrpSpPr>
          <p:grpSpPr>
            <a:xfrm>
              <a:off x="8494581" y="3427833"/>
              <a:ext cx="3636647" cy="2348837"/>
              <a:chOff x="8731294" y="3565835"/>
              <a:chExt cx="3636647" cy="2348837"/>
            </a:xfrm>
          </p:grpSpPr>
          <p:sp>
            <p:nvSpPr>
              <p:cNvPr id="36" name="Rectangle 35">
                <a:extLst>
                  <a:ext uri="{FF2B5EF4-FFF2-40B4-BE49-F238E27FC236}">
                    <a16:creationId xmlns:a16="http://schemas.microsoft.com/office/drawing/2014/main" id="{9C897DCC-DB5E-494A-B6BE-7EB9E3A28B40}"/>
                  </a:ext>
                </a:extLst>
              </p:cNvPr>
              <p:cNvSpPr/>
              <p:nvPr/>
            </p:nvSpPr>
            <p:spPr>
              <a:xfrm>
                <a:off x="9008845" y="3565835"/>
                <a:ext cx="3081555"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Cloud &amp; </a:t>
                </a:r>
                <a:r>
                  <a:rPr lang="en-GB" sz="2400" b="1" dirty="0" err="1">
                    <a:solidFill>
                      <a:srgbClr val="21B9EC"/>
                    </a:solidFill>
                    <a:latin typeface="Segoe" pitchFamily="34" charset="0"/>
                    <a:cs typeface="Segoe" pitchFamily="34" charset="0"/>
                  </a:rPr>
                  <a:t>Datacenter</a:t>
                </a:r>
                <a:endParaRPr lang="en-GB" sz="2400" b="1" dirty="0">
                  <a:solidFill>
                    <a:srgbClr val="21B9EC"/>
                  </a:solidFill>
                  <a:latin typeface="Segoe" pitchFamily="34" charset="0"/>
                  <a:cs typeface="Segoe" pitchFamily="34" charset="0"/>
                </a:endParaRPr>
              </a:p>
              <a:p>
                <a:pPr algn="ctr"/>
                <a:r>
                  <a:rPr lang="en-GB" sz="2400" b="1" dirty="0">
                    <a:solidFill>
                      <a:srgbClr val="21B9EC"/>
                    </a:solidFill>
                    <a:latin typeface="Segoe" pitchFamily="34" charset="0"/>
                    <a:cs typeface="Segoe" pitchFamily="34" charset="0"/>
                  </a:rPr>
                  <a:t>Management</a:t>
                </a:r>
                <a:endParaRPr lang="en-GB" sz="2800" b="1" dirty="0">
                  <a:solidFill>
                    <a:srgbClr val="21B9EC"/>
                  </a:solidFill>
                  <a:latin typeface="Segoe" pitchFamily="34" charset="0"/>
                  <a:cs typeface="Segoe" pitchFamily="34" charset="0"/>
                </a:endParaRPr>
              </a:p>
            </p:txBody>
          </p:sp>
          <p:sp>
            <p:nvSpPr>
              <p:cNvPr id="37" name="Rectangle 36">
                <a:extLst>
                  <a:ext uri="{FF2B5EF4-FFF2-40B4-BE49-F238E27FC236}">
                    <a16:creationId xmlns:a16="http://schemas.microsoft.com/office/drawing/2014/main" id="{0ED6C3B5-9461-4EF3-B7A4-7F911E3E4194}"/>
                  </a:ext>
                </a:extLst>
              </p:cNvPr>
              <p:cNvSpPr/>
              <p:nvPr/>
            </p:nvSpPr>
            <p:spPr>
              <a:xfrm>
                <a:off x="8731294" y="4335820"/>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Ryan Yates</a:t>
                </a:r>
              </a:p>
              <a:p>
                <a:pPr algn="ctr"/>
                <a:r>
                  <a:rPr lang="en-GB" sz="1600" dirty="0"/>
                  <a:t>Consultant</a:t>
                </a:r>
              </a:p>
              <a:p>
                <a:pPr algn="ctr"/>
                <a:endParaRPr lang="en-GB" sz="333" dirty="0"/>
              </a:p>
              <a:p>
                <a:pPr algn="ctr"/>
                <a:r>
                  <a:rPr lang="en-GB" sz="1600" dirty="0"/>
                  <a:t>MBCS</a:t>
                </a:r>
                <a:endParaRPr lang="en-GB" sz="1600" dirty="0">
                  <a:latin typeface="Segoe" pitchFamily="34" charset="0"/>
                  <a:cs typeface="Segoe" pitchFamily="34" charset="0"/>
                </a:endParaRPr>
              </a:p>
            </p:txBody>
          </p:sp>
          <p:pic>
            <p:nvPicPr>
              <p:cNvPr id="38" name="Picture 3" descr="C:\Users\Lauren\Documents\MVP_Logo_Kit\MVP Logo Kit\MVP_Horizontal_BlueOnly.png">
                <a:extLst>
                  <a:ext uri="{FF2B5EF4-FFF2-40B4-BE49-F238E27FC236}">
                    <a16:creationId xmlns:a16="http://schemas.microsoft.com/office/drawing/2014/main" id="{C30572F7-D61D-464E-8806-CADF456AE5AD}"/>
                  </a:ext>
                </a:extLst>
              </p:cNvPr>
              <p:cNvPicPr>
                <a:picLocks noChangeAspect="1" noChangeArrowheads="1"/>
              </p:cNvPicPr>
              <p:nvPr/>
            </p:nvPicPr>
            <p:blipFill>
              <a:blip r:embed="rId2" cstate="print"/>
              <a:stretch>
                <a:fillRect/>
              </a:stretch>
            </p:blipFill>
            <p:spPr bwMode="auto">
              <a:xfrm>
                <a:off x="9911194" y="5396395"/>
                <a:ext cx="1276847" cy="518277"/>
              </a:xfrm>
              <a:prstGeom prst="rect">
                <a:avLst/>
              </a:prstGeom>
              <a:noFill/>
            </p:spPr>
          </p:pic>
        </p:grpSp>
      </p:grpSp>
      <p:grpSp>
        <p:nvGrpSpPr>
          <p:cNvPr id="3" name="Group 2">
            <a:extLst>
              <a:ext uri="{FF2B5EF4-FFF2-40B4-BE49-F238E27FC236}">
                <a16:creationId xmlns:a16="http://schemas.microsoft.com/office/drawing/2014/main" id="{4DDF7AF8-1D80-4D10-8A1B-85EB9AD69964}"/>
              </a:ext>
            </a:extLst>
          </p:cNvPr>
          <p:cNvGrpSpPr/>
          <p:nvPr/>
        </p:nvGrpSpPr>
        <p:grpSpPr>
          <a:xfrm>
            <a:off x="81341" y="1116498"/>
            <a:ext cx="3636647" cy="4660172"/>
            <a:chOff x="-32789" y="1116498"/>
            <a:chExt cx="3636647" cy="4660172"/>
          </a:xfrm>
        </p:grpSpPr>
        <p:grpSp>
          <p:nvGrpSpPr>
            <p:cNvPr id="47" name="Group 46">
              <a:extLst>
                <a:ext uri="{FF2B5EF4-FFF2-40B4-BE49-F238E27FC236}">
                  <a16:creationId xmlns:a16="http://schemas.microsoft.com/office/drawing/2014/main" id="{2970659C-A8BD-4AB7-9C1E-097A46FFE589}"/>
                </a:ext>
              </a:extLst>
            </p:cNvPr>
            <p:cNvGrpSpPr/>
            <p:nvPr userDrawn="1"/>
          </p:nvGrpSpPr>
          <p:grpSpPr>
            <a:xfrm>
              <a:off x="-32789" y="3427833"/>
              <a:ext cx="3636647" cy="2348837"/>
              <a:chOff x="8731294" y="3565835"/>
              <a:chExt cx="3636647" cy="2348837"/>
            </a:xfrm>
          </p:grpSpPr>
          <p:sp>
            <p:nvSpPr>
              <p:cNvPr id="48" name="Rectangle 47">
                <a:extLst>
                  <a:ext uri="{FF2B5EF4-FFF2-40B4-BE49-F238E27FC236}">
                    <a16:creationId xmlns:a16="http://schemas.microsoft.com/office/drawing/2014/main" id="{15BC3D8A-4485-4045-A035-63C0A96206AE}"/>
                  </a:ext>
                </a:extLst>
              </p:cNvPr>
              <p:cNvSpPr/>
              <p:nvPr/>
            </p:nvSpPr>
            <p:spPr>
              <a:xfrm>
                <a:off x="9008845" y="3565835"/>
                <a:ext cx="3081555" cy="848569"/>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Cloud &amp; </a:t>
                </a:r>
                <a:r>
                  <a:rPr lang="en-GB" sz="2400" b="1" dirty="0" err="1">
                    <a:solidFill>
                      <a:srgbClr val="21B9EC"/>
                    </a:solidFill>
                    <a:latin typeface="Segoe" pitchFamily="34" charset="0"/>
                    <a:cs typeface="Segoe" pitchFamily="34" charset="0"/>
                  </a:rPr>
                  <a:t>Datacenter</a:t>
                </a:r>
                <a:endParaRPr lang="en-GB" sz="2400" b="1" dirty="0">
                  <a:solidFill>
                    <a:srgbClr val="21B9EC"/>
                  </a:solidFill>
                  <a:latin typeface="Segoe" pitchFamily="34" charset="0"/>
                  <a:cs typeface="Segoe" pitchFamily="34" charset="0"/>
                </a:endParaRPr>
              </a:p>
              <a:p>
                <a:pPr algn="ctr"/>
                <a:r>
                  <a:rPr lang="en-GB" sz="2400" b="1" dirty="0">
                    <a:solidFill>
                      <a:srgbClr val="21B9EC"/>
                    </a:solidFill>
                    <a:latin typeface="Segoe" pitchFamily="34" charset="0"/>
                    <a:cs typeface="Segoe" pitchFamily="34" charset="0"/>
                  </a:rPr>
                  <a:t>Management</a:t>
                </a:r>
                <a:endParaRPr lang="en-GB" sz="2800" b="1" dirty="0">
                  <a:solidFill>
                    <a:srgbClr val="21B9EC"/>
                  </a:solidFill>
                  <a:latin typeface="Segoe" pitchFamily="34" charset="0"/>
                  <a:cs typeface="Segoe" pitchFamily="34" charset="0"/>
                </a:endParaRPr>
              </a:p>
            </p:txBody>
          </p:sp>
          <p:sp>
            <p:nvSpPr>
              <p:cNvPr id="49" name="Rectangle 48">
                <a:extLst>
                  <a:ext uri="{FF2B5EF4-FFF2-40B4-BE49-F238E27FC236}">
                    <a16:creationId xmlns:a16="http://schemas.microsoft.com/office/drawing/2014/main" id="{683797C7-0DE5-44D5-A743-7CE332F31D20}"/>
                  </a:ext>
                </a:extLst>
              </p:cNvPr>
              <p:cNvSpPr/>
              <p:nvPr/>
            </p:nvSpPr>
            <p:spPr>
              <a:xfrm>
                <a:off x="8731294" y="4335820"/>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Chris Gardner</a:t>
                </a:r>
              </a:p>
              <a:p>
                <a:pPr algn="ctr"/>
                <a:r>
                  <a:rPr lang="en-GB" sz="1600" dirty="0"/>
                  <a:t>Consultant</a:t>
                </a:r>
              </a:p>
              <a:p>
                <a:pPr algn="ctr"/>
                <a:endParaRPr lang="en-GB" sz="333" dirty="0"/>
              </a:p>
              <a:p>
                <a:pPr algn="ctr"/>
                <a:r>
                  <a:rPr lang="en-GB" sz="1600" dirty="0"/>
                  <a:t>BSc (Hons) MBCS</a:t>
                </a:r>
                <a:endParaRPr lang="en-GB" sz="1600" dirty="0">
                  <a:latin typeface="Segoe" pitchFamily="34" charset="0"/>
                  <a:cs typeface="Segoe" pitchFamily="34" charset="0"/>
                </a:endParaRPr>
              </a:p>
            </p:txBody>
          </p:sp>
          <p:pic>
            <p:nvPicPr>
              <p:cNvPr id="50" name="Picture 3" descr="C:\Users\Lauren\Documents\MVP_Logo_Kit\MVP Logo Kit\MVP_Horizontal_BlueOnly.png">
                <a:extLst>
                  <a:ext uri="{FF2B5EF4-FFF2-40B4-BE49-F238E27FC236}">
                    <a16:creationId xmlns:a16="http://schemas.microsoft.com/office/drawing/2014/main" id="{5266D264-AEB6-4105-8FFD-E2E7B714CDA2}"/>
                  </a:ext>
                </a:extLst>
              </p:cNvPr>
              <p:cNvPicPr>
                <a:picLocks noChangeAspect="1" noChangeArrowheads="1"/>
              </p:cNvPicPr>
              <p:nvPr/>
            </p:nvPicPr>
            <p:blipFill>
              <a:blip r:embed="rId2" cstate="print"/>
              <a:stretch>
                <a:fillRect/>
              </a:stretch>
            </p:blipFill>
            <p:spPr bwMode="auto">
              <a:xfrm>
                <a:off x="9911194" y="5396395"/>
                <a:ext cx="1276847" cy="518277"/>
              </a:xfrm>
              <a:prstGeom prst="rect">
                <a:avLst/>
              </a:prstGeom>
              <a:noFill/>
            </p:spPr>
          </p:pic>
        </p:grpSp>
        <p:pic>
          <p:nvPicPr>
            <p:cNvPr id="52" name="Picture 51">
              <a:extLst>
                <a:ext uri="{FF2B5EF4-FFF2-40B4-BE49-F238E27FC236}">
                  <a16:creationId xmlns:a16="http://schemas.microsoft.com/office/drawing/2014/main" id="{556FC7D8-B79E-4BBF-A1C6-73BEA48C220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b="50292"/>
            <a:stretch/>
          </p:blipFill>
          <p:spPr>
            <a:xfrm>
              <a:off x="980670" y="1116498"/>
              <a:ext cx="1685056" cy="2301764"/>
            </a:xfrm>
            <a:prstGeom prst="rect">
              <a:avLst/>
            </a:prstGeom>
          </p:spPr>
        </p:pic>
      </p:grpSp>
    </p:spTree>
    <p:extLst>
      <p:ext uri="{BB962C8B-B14F-4D97-AF65-F5344CB8AC3E}">
        <p14:creationId xmlns:p14="http://schemas.microsoft.com/office/powerpoint/2010/main" val="213618456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Award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36EDB5-E228-49BC-9E20-5A67FF16CCED}"/>
              </a:ext>
            </a:extLst>
          </p:cNvPr>
          <p:cNvPicPr>
            <a:picLocks noChangeAspect="1"/>
          </p:cNvPicPr>
          <p:nvPr/>
        </p:nvPicPr>
        <p:blipFill rotWithShape="1">
          <a:blip r:embed="rId2">
            <a:extLst>
              <a:ext uri="{28A0092B-C50C-407E-A947-70E740481C1C}">
                <a14:useLocalDpi xmlns:a14="http://schemas.microsoft.com/office/drawing/2010/main" val="0"/>
              </a:ext>
            </a:extLst>
          </a:blip>
          <a:srcRect t="19268"/>
          <a:stretch/>
        </p:blipFill>
        <p:spPr>
          <a:xfrm>
            <a:off x="1" y="700894"/>
            <a:ext cx="5753100" cy="1960672"/>
          </a:xfrm>
          <a:prstGeom prst="rect">
            <a:avLst/>
          </a:prstGeom>
        </p:spPr>
      </p:pic>
      <p:pic>
        <p:nvPicPr>
          <p:cNvPr id="9" name="Picture 8">
            <a:extLst>
              <a:ext uri="{FF2B5EF4-FFF2-40B4-BE49-F238E27FC236}">
                <a16:creationId xmlns:a16="http://schemas.microsoft.com/office/drawing/2014/main" id="{BB92D325-F33C-40D5-854A-45DFC022F47E}"/>
              </a:ext>
            </a:extLst>
          </p:cNvPr>
          <p:cNvPicPr>
            <a:picLocks noChangeAspect="1"/>
          </p:cNvPicPr>
          <p:nvPr/>
        </p:nvPicPr>
        <p:blipFill rotWithShape="1">
          <a:blip r:embed="rId3">
            <a:extLst>
              <a:ext uri="{28A0092B-C50C-407E-A947-70E740481C1C}">
                <a14:useLocalDpi xmlns:a14="http://schemas.microsoft.com/office/drawing/2010/main" val="0"/>
              </a:ext>
            </a:extLst>
          </a:blip>
          <a:srcRect l="-2386" t="-2443" r="-4348" b="-619"/>
          <a:stretch/>
        </p:blipFill>
        <p:spPr>
          <a:xfrm rot="21432513">
            <a:off x="5366678" y="-241128"/>
            <a:ext cx="8370452" cy="5504424"/>
          </a:xfrm>
          <a:prstGeom prst="rect">
            <a:avLst/>
          </a:prstGeom>
        </p:spPr>
      </p:pic>
      <p:pic>
        <p:nvPicPr>
          <p:cNvPr id="10" name="Picture 9" descr="A picture containing indoor, sitting&#10;&#10;Description generated with high confidence">
            <a:extLst>
              <a:ext uri="{FF2B5EF4-FFF2-40B4-BE49-F238E27FC236}">
                <a16:creationId xmlns:a16="http://schemas.microsoft.com/office/drawing/2014/main" id="{DA8EE498-2113-4956-A84A-92B8FAFA166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309" t="21879" r="1350" b="11798"/>
          <a:stretch/>
        </p:blipFill>
        <p:spPr>
          <a:xfrm>
            <a:off x="0" y="2092154"/>
            <a:ext cx="12191999" cy="4479775"/>
          </a:xfrm>
          <a:prstGeom prst="rect">
            <a:avLst/>
          </a:prstGeom>
        </p:spPr>
      </p:pic>
      <p:pic>
        <p:nvPicPr>
          <p:cNvPr id="11" name="Picture 10">
            <a:extLst>
              <a:ext uri="{FF2B5EF4-FFF2-40B4-BE49-F238E27FC236}">
                <a16:creationId xmlns:a16="http://schemas.microsoft.com/office/drawing/2014/main" id="{79C83D78-83E4-4CC9-9AF6-58D79132C246}"/>
              </a:ext>
            </a:extLst>
          </p:cNvPr>
          <p:cNvPicPr>
            <a:picLocks noChangeAspect="1"/>
          </p:cNvPicPr>
          <p:nvPr/>
        </p:nvPicPr>
        <p:blipFill rotWithShape="1">
          <a:blip r:embed="rId5">
            <a:extLst>
              <a:ext uri="{28A0092B-C50C-407E-A947-70E740481C1C}">
                <a14:useLocalDpi xmlns:a14="http://schemas.microsoft.com/office/drawing/2010/main" val="0"/>
              </a:ext>
            </a:extLst>
          </a:blip>
          <a:srcRect l="-1" r="19232" b="35783"/>
          <a:stretch/>
        </p:blipFill>
        <p:spPr>
          <a:xfrm>
            <a:off x="8092910" y="2181224"/>
            <a:ext cx="4099090" cy="4479775"/>
          </a:xfrm>
          <a:prstGeom prst="rect">
            <a:avLst/>
          </a:prstGeom>
        </p:spPr>
      </p:pic>
    </p:spTree>
    <p:extLst>
      <p:ext uri="{BB962C8B-B14F-4D97-AF65-F5344CB8AC3E}">
        <p14:creationId xmlns:p14="http://schemas.microsoft.com/office/powerpoint/2010/main" val="35724624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ustomers">
    <p:spTree>
      <p:nvGrpSpPr>
        <p:cNvPr id="1" name=""/>
        <p:cNvGrpSpPr/>
        <p:nvPr/>
      </p:nvGrpSpPr>
      <p:grpSpPr>
        <a:xfrm>
          <a:off x="0" y="0"/>
          <a:ext cx="0" cy="0"/>
          <a:chOff x="0" y="0"/>
          <a:chExt cx="0" cy="0"/>
        </a:xfrm>
      </p:grpSpPr>
      <p:graphicFrame>
        <p:nvGraphicFramePr>
          <p:cNvPr id="56" name="Table 55">
            <a:extLst>
              <a:ext uri="{FF2B5EF4-FFF2-40B4-BE49-F238E27FC236}">
                <a16:creationId xmlns:a16="http://schemas.microsoft.com/office/drawing/2014/main" id="{002FC07A-CF0D-43E4-84EC-8A89E0327C63}"/>
              </a:ext>
            </a:extLst>
          </p:cNvPr>
          <p:cNvGraphicFramePr>
            <a:graphicFrameLocks noGrp="1"/>
          </p:cNvGraphicFramePr>
          <p:nvPr>
            <p:extLst>
              <p:ext uri="{D42A27DB-BD31-4B8C-83A1-F6EECF244321}">
                <p14:modId xmlns:p14="http://schemas.microsoft.com/office/powerpoint/2010/main" val="2219545190"/>
              </p:ext>
            </p:extLst>
          </p:nvPr>
        </p:nvGraphicFramePr>
        <p:xfrm>
          <a:off x="8138628" y="4362450"/>
          <a:ext cx="3945008" cy="2081777"/>
        </p:xfrm>
        <a:graphic>
          <a:graphicData uri="http://schemas.openxmlformats.org/drawingml/2006/table">
            <a:tbl>
              <a:tblPr firstRow="1" bandRow="1">
                <a:tableStyleId>{5C22544A-7EE6-4342-B048-85BDC9FD1C3A}</a:tableStyleId>
              </a:tblPr>
              <a:tblGrid>
                <a:gridCol w="3945008">
                  <a:extLst>
                    <a:ext uri="{9D8B030D-6E8A-4147-A177-3AD203B41FA5}">
                      <a16:colId xmlns:a16="http://schemas.microsoft.com/office/drawing/2014/main" val="2179508574"/>
                    </a:ext>
                  </a:extLst>
                </a:gridCol>
              </a:tblGrid>
              <a:tr h="2081777">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57" name="Table 56">
            <a:extLst>
              <a:ext uri="{FF2B5EF4-FFF2-40B4-BE49-F238E27FC236}">
                <a16:creationId xmlns:a16="http://schemas.microsoft.com/office/drawing/2014/main" id="{94B8716F-E59E-4C5B-B341-DA7D39F042A4}"/>
              </a:ext>
            </a:extLst>
          </p:cNvPr>
          <p:cNvGraphicFramePr>
            <a:graphicFrameLocks noGrp="1"/>
          </p:cNvGraphicFramePr>
          <p:nvPr>
            <p:extLst>
              <p:ext uri="{D42A27DB-BD31-4B8C-83A1-F6EECF244321}">
                <p14:modId xmlns:p14="http://schemas.microsoft.com/office/powerpoint/2010/main" val="3054643790"/>
              </p:ext>
            </p:extLst>
          </p:nvPr>
        </p:nvGraphicFramePr>
        <p:xfrm>
          <a:off x="94150" y="4355492"/>
          <a:ext cx="3929366" cy="2088734"/>
        </p:xfrm>
        <a:graphic>
          <a:graphicData uri="http://schemas.openxmlformats.org/drawingml/2006/table">
            <a:tbl>
              <a:tblPr firstRow="1" bandRow="1">
                <a:tableStyleId>{5C22544A-7EE6-4342-B048-85BDC9FD1C3A}</a:tableStyleId>
              </a:tblPr>
              <a:tblGrid>
                <a:gridCol w="3929366">
                  <a:extLst>
                    <a:ext uri="{9D8B030D-6E8A-4147-A177-3AD203B41FA5}">
                      <a16:colId xmlns:a16="http://schemas.microsoft.com/office/drawing/2014/main" val="2179508574"/>
                    </a:ext>
                  </a:extLst>
                </a:gridCol>
              </a:tblGrid>
              <a:tr h="2088734">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58" name="Rectangle 57">
            <a:extLst>
              <a:ext uri="{FF2B5EF4-FFF2-40B4-BE49-F238E27FC236}">
                <a16:creationId xmlns:a16="http://schemas.microsoft.com/office/drawing/2014/main" id="{43AF2BE0-E9C2-4038-8F27-91EE1AA77B73}"/>
              </a:ext>
            </a:extLst>
          </p:cNvPr>
          <p:cNvSpPr/>
          <p:nvPr/>
        </p:nvSpPr>
        <p:spPr bwMode="auto">
          <a:xfrm>
            <a:off x="8145769" y="3951799"/>
            <a:ext cx="3929366" cy="399082"/>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Azure DevOps</a:t>
            </a:r>
          </a:p>
        </p:txBody>
      </p:sp>
      <p:graphicFrame>
        <p:nvGraphicFramePr>
          <p:cNvPr id="59" name="Table 58">
            <a:extLst>
              <a:ext uri="{FF2B5EF4-FFF2-40B4-BE49-F238E27FC236}">
                <a16:creationId xmlns:a16="http://schemas.microsoft.com/office/drawing/2014/main" id="{763F3299-23B5-418A-9986-9C6F3DFF3FA7}"/>
              </a:ext>
            </a:extLst>
          </p:cNvPr>
          <p:cNvGraphicFramePr>
            <a:graphicFrameLocks noGrp="1"/>
          </p:cNvGraphicFramePr>
          <p:nvPr>
            <p:extLst>
              <p:ext uri="{D42A27DB-BD31-4B8C-83A1-F6EECF244321}">
                <p14:modId xmlns:p14="http://schemas.microsoft.com/office/powerpoint/2010/main" val="2217241639"/>
              </p:ext>
            </p:extLst>
          </p:nvPr>
        </p:nvGraphicFramePr>
        <p:xfrm>
          <a:off x="74162" y="789362"/>
          <a:ext cx="3953218" cy="3085786"/>
        </p:xfrm>
        <a:graphic>
          <a:graphicData uri="http://schemas.openxmlformats.org/drawingml/2006/table">
            <a:tbl>
              <a:tblPr firstRow="1" bandRow="1">
                <a:tableStyleId>{5C22544A-7EE6-4342-B048-85BDC9FD1C3A}</a:tableStyleId>
              </a:tblPr>
              <a:tblGrid>
                <a:gridCol w="3953218">
                  <a:extLst>
                    <a:ext uri="{9D8B030D-6E8A-4147-A177-3AD203B41FA5}">
                      <a16:colId xmlns:a16="http://schemas.microsoft.com/office/drawing/2014/main" val="2179508574"/>
                    </a:ext>
                  </a:extLst>
                </a:gridCol>
              </a:tblGrid>
              <a:tr h="3085786">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60" name="Rectangle 59">
            <a:extLst>
              <a:ext uri="{FF2B5EF4-FFF2-40B4-BE49-F238E27FC236}">
                <a16:creationId xmlns:a16="http://schemas.microsoft.com/office/drawing/2014/main" id="{2148820A-C1A2-4FE1-AC87-862B6F79A7B3}"/>
              </a:ext>
            </a:extLst>
          </p:cNvPr>
          <p:cNvSpPr/>
          <p:nvPr/>
        </p:nvSpPr>
        <p:spPr bwMode="auto">
          <a:xfrm>
            <a:off x="74162" y="400838"/>
            <a:ext cx="3957113" cy="399082"/>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Azure</a:t>
            </a:r>
          </a:p>
        </p:txBody>
      </p:sp>
      <p:graphicFrame>
        <p:nvGraphicFramePr>
          <p:cNvPr id="61" name="Table 60">
            <a:extLst>
              <a:ext uri="{FF2B5EF4-FFF2-40B4-BE49-F238E27FC236}">
                <a16:creationId xmlns:a16="http://schemas.microsoft.com/office/drawing/2014/main" id="{FFE620CA-8E1F-4818-B15D-8A404250EE04}"/>
              </a:ext>
            </a:extLst>
          </p:cNvPr>
          <p:cNvGraphicFramePr>
            <a:graphicFrameLocks noGrp="1"/>
          </p:cNvGraphicFramePr>
          <p:nvPr>
            <p:extLst>
              <p:ext uri="{D42A27DB-BD31-4B8C-83A1-F6EECF244321}">
                <p14:modId xmlns:p14="http://schemas.microsoft.com/office/powerpoint/2010/main" val="1099603859"/>
              </p:ext>
            </p:extLst>
          </p:nvPr>
        </p:nvGraphicFramePr>
        <p:xfrm>
          <a:off x="8154402" y="772814"/>
          <a:ext cx="3929366" cy="3102333"/>
        </p:xfrm>
        <a:graphic>
          <a:graphicData uri="http://schemas.openxmlformats.org/drawingml/2006/table">
            <a:tbl>
              <a:tblPr firstRow="1" bandRow="1">
                <a:tableStyleId>{5C22544A-7EE6-4342-B048-85BDC9FD1C3A}</a:tableStyleId>
              </a:tblPr>
              <a:tblGrid>
                <a:gridCol w="3929366">
                  <a:extLst>
                    <a:ext uri="{9D8B030D-6E8A-4147-A177-3AD203B41FA5}">
                      <a16:colId xmlns:a16="http://schemas.microsoft.com/office/drawing/2014/main" val="2179508574"/>
                    </a:ext>
                  </a:extLst>
                </a:gridCol>
              </a:tblGrid>
              <a:tr h="3102333">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62" name="Table 61">
            <a:extLst>
              <a:ext uri="{FF2B5EF4-FFF2-40B4-BE49-F238E27FC236}">
                <a16:creationId xmlns:a16="http://schemas.microsoft.com/office/drawing/2014/main" id="{496F3369-C351-4432-982A-14794CCE21BD}"/>
              </a:ext>
            </a:extLst>
          </p:cNvPr>
          <p:cNvGraphicFramePr>
            <a:graphicFrameLocks noGrp="1"/>
          </p:cNvGraphicFramePr>
          <p:nvPr>
            <p:extLst>
              <p:ext uri="{D42A27DB-BD31-4B8C-83A1-F6EECF244321}">
                <p14:modId xmlns:p14="http://schemas.microsoft.com/office/powerpoint/2010/main" val="1864889112"/>
              </p:ext>
            </p:extLst>
          </p:nvPr>
        </p:nvGraphicFramePr>
        <p:xfrm>
          <a:off x="4108363" y="4002827"/>
          <a:ext cx="3946240" cy="2447653"/>
        </p:xfrm>
        <a:graphic>
          <a:graphicData uri="http://schemas.openxmlformats.org/drawingml/2006/table">
            <a:tbl>
              <a:tblPr firstRow="1" bandRow="1">
                <a:tableStyleId>{5C22544A-7EE6-4342-B048-85BDC9FD1C3A}</a:tableStyleId>
              </a:tblPr>
              <a:tblGrid>
                <a:gridCol w="3946240">
                  <a:extLst>
                    <a:ext uri="{9D8B030D-6E8A-4147-A177-3AD203B41FA5}">
                      <a16:colId xmlns:a16="http://schemas.microsoft.com/office/drawing/2014/main" val="2179508574"/>
                    </a:ext>
                  </a:extLst>
                </a:gridCol>
              </a:tblGrid>
              <a:tr h="2447653">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4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63" name="Rectangle 62">
            <a:extLst>
              <a:ext uri="{FF2B5EF4-FFF2-40B4-BE49-F238E27FC236}">
                <a16:creationId xmlns:a16="http://schemas.microsoft.com/office/drawing/2014/main" id="{869071B9-A306-433B-9BEC-2B3823CAF36C}"/>
              </a:ext>
            </a:extLst>
          </p:cNvPr>
          <p:cNvSpPr/>
          <p:nvPr/>
        </p:nvSpPr>
        <p:spPr bwMode="auto">
          <a:xfrm>
            <a:off x="4119285" y="400512"/>
            <a:ext cx="3945009" cy="399081"/>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TFS</a:t>
            </a:r>
          </a:p>
        </p:txBody>
      </p:sp>
      <p:sp>
        <p:nvSpPr>
          <p:cNvPr id="64" name="Rectangle 63">
            <a:extLst>
              <a:ext uri="{FF2B5EF4-FFF2-40B4-BE49-F238E27FC236}">
                <a16:creationId xmlns:a16="http://schemas.microsoft.com/office/drawing/2014/main" id="{B03B0878-4F00-4B17-A492-FF5042374E6C}"/>
              </a:ext>
            </a:extLst>
          </p:cNvPr>
          <p:cNvSpPr/>
          <p:nvPr/>
        </p:nvSpPr>
        <p:spPr bwMode="auto">
          <a:xfrm>
            <a:off x="8141150" y="400512"/>
            <a:ext cx="3945008" cy="399082"/>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SharePoint</a:t>
            </a:r>
          </a:p>
        </p:txBody>
      </p:sp>
      <p:graphicFrame>
        <p:nvGraphicFramePr>
          <p:cNvPr id="65" name="Table 64">
            <a:extLst>
              <a:ext uri="{FF2B5EF4-FFF2-40B4-BE49-F238E27FC236}">
                <a16:creationId xmlns:a16="http://schemas.microsoft.com/office/drawing/2014/main" id="{7877BF24-60D4-4C45-A8F1-3F69CD458982}"/>
              </a:ext>
            </a:extLst>
          </p:cNvPr>
          <p:cNvGraphicFramePr>
            <a:graphicFrameLocks noGrp="1"/>
          </p:cNvGraphicFramePr>
          <p:nvPr>
            <p:extLst>
              <p:ext uri="{D42A27DB-BD31-4B8C-83A1-F6EECF244321}">
                <p14:modId xmlns:p14="http://schemas.microsoft.com/office/powerpoint/2010/main" val="95787987"/>
              </p:ext>
            </p:extLst>
          </p:nvPr>
        </p:nvGraphicFramePr>
        <p:xfrm>
          <a:off x="4116552" y="799592"/>
          <a:ext cx="3945009" cy="2743183"/>
        </p:xfrm>
        <a:graphic>
          <a:graphicData uri="http://schemas.openxmlformats.org/drawingml/2006/table">
            <a:tbl>
              <a:tblPr firstRow="1" bandRow="1">
                <a:tableStyleId>{5C22544A-7EE6-4342-B048-85BDC9FD1C3A}</a:tableStyleId>
              </a:tblPr>
              <a:tblGrid>
                <a:gridCol w="3945009">
                  <a:extLst>
                    <a:ext uri="{9D8B030D-6E8A-4147-A177-3AD203B41FA5}">
                      <a16:colId xmlns:a16="http://schemas.microsoft.com/office/drawing/2014/main" val="2179508574"/>
                    </a:ext>
                  </a:extLst>
                </a:gridCol>
              </a:tblGrid>
              <a:tr h="2743183">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66" name="Picture 65">
            <a:extLst>
              <a:ext uri="{FF2B5EF4-FFF2-40B4-BE49-F238E27FC236}">
                <a16:creationId xmlns:a16="http://schemas.microsoft.com/office/drawing/2014/main" id="{1EFB995D-AC8A-4013-A237-D9D889BC944A}"/>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1205" b="96386" l="7616" r="94040">
                        <a14:foregroundMark x1="59272" y1="7530" x2="59272" y2="7530"/>
                        <a14:foregroundMark x1="49338" y1="1807" x2="49338" y2="1807"/>
                        <a14:foregroundMark x1="7947" y1="58133" x2="7947" y2="58133"/>
                        <a14:foregroundMark x1="50662" y1="96386" x2="50662" y2="96386"/>
                        <a14:foregroundMark x1="90066" y1="56928" x2="90066" y2="56928"/>
                        <a14:foregroundMark x1="94040" y1="56627" x2="94040" y2="56627"/>
                        <a14:foregroundMark x1="56954" y1="54217" x2="56954" y2="54217"/>
                        <a14:foregroundMark x1="56954" y1="52108" x2="56954" y2="52108"/>
                        <a14:foregroundMark x1="50662" y1="75000" x2="50662" y2="75000"/>
                        <a14:foregroundMark x1="51656" y1="74096" x2="51656" y2="74096"/>
                        <a14:foregroundMark x1="52318" y1="74096" x2="52318" y2="74096"/>
                        <a14:foregroundMark x1="55298" y1="74398" x2="55298" y2="74398"/>
                        <a14:foregroundMark x1="49338" y1="74096" x2="49338" y2="74096"/>
                        <a14:foregroundMark x1="51325" y1="74096" x2="51325" y2="74096"/>
                        <a14:foregroundMark x1="52318" y1="73795" x2="52318" y2="73795"/>
                        <a14:foregroundMark x1="52318" y1="73193" x2="52318" y2="73193"/>
                        <a14:foregroundMark x1="51325" y1="74398" x2="51325" y2="74398"/>
                        <a14:foregroundMark x1="51987" y1="73494" x2="51987" y2="73494"/>
                        <a14:foregroundMark x1="51987" y1="73494" x2="51987" y2="73494"/>
                        <a14:foregroundMark x1="51987" y1="73795" x2="51987" y2="73795"/>
                        <a14:foregroundMark x1="49338" y1="75000" x2="49338" y2="75000"/>
                        <a14:foregroundMark x1="50000" y1="74398" x2="50000" y2="74398"/>
                        <a14:foregroundMark x1="50000" y1="74398" x2="50000" y2="74398"/>
                        <a14:foregroundMark x1="51325" y1="73795" x2="51325" y2="73795"/>
                        <a14:foregroundMark x1="53974" y1="73795" x2="47351" y2="73494"/>
                        <a14:foregroundMark x1="47351" y1="73193" x2="56954" y2="75904"/>
                        <a14:foregroundMark x1="57947" y1="70181" x2="36093" y2="61747"/>
                        <a14:foregroundMark x1="51656" y1="62651" x2="48675" y2="45482"/>
                        <a14:foregroundMark x1="56954" y1="64157" x2="52649" y2="66566"/>
                        <a14:foregroundMark x1="60265" y1="65964" x2="62252" y2="61747"/>
                        <a14:foregroundMark x1="59272" y1="64458" x2="65563" y2="64458"/>
                        <a14:foregroundMark x1="39404" y1="15663" x2="39735" y2="12952"/>
                        <a14:foregroundMark x1="52318" y1="11145" x2="62252" y2="12952"/>
                      </a14:backgroundRemoval>
                    </a14:imgEffect>
                  </a14:imgLayer>
                </a14:imgProps>
              </a:ext>
              <a:ext uri="{28A0092B-C50C-407E-A947-70E740481C1C}">
                <a14:useLocalDpi xmlns:a14="http://schemas.microsoft.com/office/drawing/2010/main" val="0"/>
              </a:ext>
            </a:extLst>
          </a:blip>
          <a:stretch>
            <a:fillRect/>
          </a:stretch>
        </p:blipFill>
        <p:spPr>
          <a:xfrm>
            <a:off x="7010132" y="4098022"/>
            <a:ext cx="963168" cy="1058953"/>
          </a:xfrm>
          <a:prstGeom prst="rect">
            <a:avLst/>
          </a:prstGeom>
        </p:spPr>
      </p:pic>
      <p:pic>
        <p:nvPicPr>
          <p:cNvPr id="67" name="Picture 66">
            <a:extLst>
              <a:ext uri="{FF2B5EF4-FFF2-40B4-BE49-F238E27FC236}">
                <a16:creationId xmlns:a16="http://schemas.microsoft.com/office/drawing/2014/main" id="{D81B088E-D49E-44DA-AF86-44BE7988592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86855" y="3304532"/>
            <a:ext cx="1791324" cy="447831"/>
          </a:xfrm>
          <a:prstGeom prst="rect">
            <a:avLst/>
          </a:prstGeom>
        </p:spPr>
      </p:pic>
      <p:pic>
        <p:nvPicPr>
          <p:cNvPr id="68" name="Picture 67">
            <a:extLst>
              <a:ext uri="{FF2B5EF4-FFF2-40B4-BE49-F238E27FC236}">
                <a16:creationId xmlns:a16="http://schemas.microsoft.com/office/drawing/2014/main" id="{7E83C607-CC31-4C33-B700-44BCDC05A2C8}"/>
              </a:ext>
            </a:extLst>
          </p:cNvPr>
          <p:cNvPicPr>
            <a:picLocks noChangeAspect="1"/>
          </p:cNvPicPr>
          <p:nvPr/>
        </p:nvPicPr>
        <p:blipFill rotWithShape="1">
          <a:blip r:embed="rId5">
            <a:extLst>
              <a:ext uri="{28A0092B-C50C-407E-A947-70E740481C1C}">
                <a14:useLocalDpi xmlns:a14="http://schemas.microsoft.com/office/drawing/2010/main" val="0"/>
              </a:ext>
            </a:extLst>
          </a:blip>
          <a:srcRect t="32976" b="32124"/>
          <a:stretch/>
        </p:blipFill>
        <p:spPr>
          <a:xfrm>
            <a:off x="5606566" y="5925158"/>
            <a:ext cx="2328983" cy="406406"/>
          </a:xfrm>
          <a:prstGeom prst="rect">
            <a:avLst/>
          </a:prstGeom>
        </p:spPr>
      </p:pic>
      <p:pic>
        <p:nvPicPr>
          <p:cNvPr id="69" name="Picture 68">
            <a:extLst>
              <a:ext uri="{FF2B5EF4-FFF2-40B4-BE49-F238E27FC236}">
                <a16:creationId xmlns:a16="http://schemas.microsoft.com/office/drawing/2014/main" id="{F1B41474-EF40-4F45-9A43-751FC977087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26252" y="924817"/>
            <a:ext cx="1975047" cy="487023"/>
          </a:xfrm>
          <a:prstGeom prst="rect">
            <a:avLst/>
          </a:prstGeom>
        </p:spPr>
      </p:pic>
      <p:pic>
        <p:nvPicPr>
          <p:cNvPr id="70" name="Picture 69">
            <a:extLst>
              <a:ext uri="{FF2B5EF4-FFF2-40B4-BE49-F238E27FC236}">
                <a16:creationId xmlns:a16="http://schemas.microsoft.com/office/drawing/2014/main" id="{5B0B4E1B-3660-4C19-A8D5-594D346F78F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60102" y="4446624"/>
            <a:ext cx="1461035" cy="277412"/>
          </a:xfrm>
          <a:prstGeom prst="rect">
            <a:avLst/>
          </a:prstGeom>
        </p:spPr>
      </p:pic>
      <p:pic>
        <p:nvPicPr>
          <p:cNvPr id="71" name="Picture 70">
            <a:extLst>
              <a:ext uri="{FF2B5EF4-FFF2-40B4-BE49-F238E27FC236}">
                <a16:creationId xmlns:a16="http://schemas.microsoft.com/office/drawing/2014/main" id="{EBEFAC5C-F396-4A1C-AA67-8224861EFEF8}"/>
              </a:ext>
            </a:extLst>
          </p:cNvPr>
          <p:cNvPicPr>
            <a:picLocks noChangeAspect="1"/>
          </p:cNvPicPr>
          <p:nvPr/>
        </p:nvPicPr>
        <p:blipFill>
          <a:blip r:embed="rId8" cstate="print">
            <a:extLst>
              <a:ext uri="{BEBA8EAE-BF5A-486C-A8C5-ECC9F3942E4B}">
                <a14:imgProps xmlns:a14="http://schemas.microsoft.com/office/drawing/2010/main">
                  <a14:imgLayer r:embed="rId9">
                    <a14:imgEffect>
                      <a14:backgroundRemoval t="5785" b="97521" l="3118" r="98801">
                        <a14:foregroundMark x1="56835" y1="48760" x2="56835" y2="48760"/>
                        <a14:foregroundMark x1="70024" y1="39669" x2="70024" y2="39669"/>
                        <a14:foregroundMark x1="85372" y1="48760" x2="85372" y2="48760"/>
                        <a14:foregroundMark x1="94005" y1="64463" x2="94005" y2="64463"/>
                        <a14:foregroundMark x1="98801" y1="74380" x2="98801" y2="74380"/>
                        <a14:foregroundMark x1="14149" y1="69421" x2="14149" y2="69421"/>
                        <a14:foregroundMark x1="3597" y1="62810" x2="3597" y2="62810"/>
                        <a14:foregroundMark x1="5516" y1="53719" x2="5516" y2="53719"/>
                        <a14:foregroundMark x1="23261" y1="23140" x2="23261" y2="23140"/>
                        <a14:foregroundMark x1="23981" y1="24793" x2="23981" y2="24793"/>
                        <a14:foregroundMark x1="25899" y1="26446" x2="25899" y2="26446"/>
                        <a14:foregroundMark x1="26619" y1="30579" x2="26619" y2="30579"/>
                        <a14:foregroundMark x1="27338" y1="34711" x2="27338" y2="34711"/>
                        <a14:foregroundMark x1="27578" y1="38843" x2="27578" y2="38843"/>
                        <a14:foregroundMark x1="27818" y1="30579" x2="27818" y2="30579"/>
                        <a14:foregroundMark x1="27818" y1="21488" x2="27818" y2="21488"/>
                        <a14:foregroundMark x1="28537" y1="15702" x2="28537" y2="15702"/>
                        <a14:foregroundMark x1="28297" y1="23140" x2="28297" y2="23140"/>
                        <a14:foregroundMark x1="28297" y1="28099" x2="28297" y2="28099"/>
                        <a14:foregroundMark x1="29257" y1="10744" x2="29257" y2="10744"/>
                        <a14:foregroundMark x1="30695" y1="9091" x2="30695" y2="9091"/>
                        <a14:foregroundMark x1="31894" y1="9091" x2="31894" y2="9091"/>
                        <a14:foregroundMark x1="32614" y1="9091" x2="32614" y2="9091"/>
                        <a14:foregroundMark x1="33813" y1="56198" x2="33813" y2="56198"/>
                        <a14:foregroundMark x1="31894" y1="56198" x2="31894" y2="56198"/>
                        <a14:foregroundMark x1="28777" y1="56198" x2="28777" y2="56198"/>
                        <a14:foregroundMark x1="27098" y1="57851" x2="27098" y2="57851"/>
                        <a14:foregroundMark x1="23981" y1="62810" x2="23981" y2="62810"/>
                        <a14:foregroundMark x1="27818" y1="49587" x2="27818" y2="49587"/>
                        <a14:foregroundMark x1="21823" y1="47934" x2="21823" y2="47934"/>
                        <a14:foregroundMark x1="21823" y1="47107" x2="21823" y2="47107"/>
                        <a14:foregroundMark x1="17986" y1="64463" x2="17986" y2="64463"/>
                        <a14:foregroundMark x1="15588" y1="85950" x2="15588" y2="85950"/>
                        <a14:foregroundMark x1="16547" y1="92562" x2="16547" y2="92562"/>
                        <a14:foregroundMark x1="17746" y1="96694" x2="17746" y2="96694"/>
                        <a14:foregroundMark x1="18945" y1="97521" x2="18945" y2="97521"/>
                        <a14:foregroundMark x1="19664" y1="84298" x2="19664" y2="84298"/>
                        <a14:foregroundMark x1="22782" y1="76860" x2="22782" y2="76860"/>
                        <a14:foregroundMark x1="22542" y1="72727" x2="22542" y2="72727"/>
                        <a14:foregroundMark x1="22062" y1="68595" x2="22062" y2="68595"/>
                        <a14:foregroundMark x1="23022" y1="82645" x2="23022" y2="82645"/>
                        <a14:foregroundMark x1="23022" y1="88430" x2="23022" y2="88430"/>
                        <a14:foregroundMark x1="23022" y1="92562" x2="23022" y2="92562"/>
                        <a14:foregroundMark x1="23261" y1="85950" x2="23261" y2="85950"/>
                        <a14:foregroundMark x1="19664" y1="42149" x2="19664" y2="42149"/>
                        <a14:foregroundMark x1="19664" y1="31405" x2="19664" y2="31405"/>
                        <a14:foregroundMark x1="21343" y1="28099" x2="21343" y2="28099"/>
                        <a14:foregroundMark x1="20144" y1="25620" x2="20144" y2="25620"/>
                        <a14:foregroundMark x1="22062" y1="10744" x2="22062" y2="10744"/>
                        <a14:foregroundMark x1="23741" y1="9091" x2="23741" y2="9091"/>
                        <a14:foregroundMark x1="25180" y1="7438" x2="25180" y2="7438"/>
                        <a14:foregroundMark x1="26139" y1="7438" x2="26139" y2="7438"/>
                        <a14:foregroundMark x1="27818" y1="7438" x2="27818" y2="7438"/>
                        <a14:foregroundMark x1="29257" y1="5785" x2="29257" y2="5785"/>
                        <a14:foregroundMark x1="18465" y1="9917" x2="18465" y2="9917"/>
                        <a14:foregroundMark x1="17746" y1="17355" x2="17746" y2="17355"/>
                        <a14:foregroundMark x1="19185" y1="5785" x2="19185" y2="5785"/>
                        <a14:foregroundMark x1="17746" y1="19008" x2="17746" y2="19008"/>
                        <a14:foregroundMark x1="17746" y1="21488" x2="17746" y2="21488"/>
                        <a14:foregroundMark x1="12950" y1="56198" x2="12950" y2="56198"/>
                        <a14:foregroundMark x1="14628" y1="40496" x2="14628" y2="40496"/>
                        <a14:foregroundMark x1="15108" y1="35537" x2="15108" y2="35537"/>
                        <a14:foregroundMark x1="15827" y1="30579" x2="15827" y2="30579"/>
                        <a14:foregroundMark x1="16067" y1="30579" x2="16067" y2="30579"/>
                        <a14:foregroundMark x1="16547" y1="26446" x2="16547" y2="26446"/>
                        <a14:foregroundMark x1="19664" y1="35537" x2="19664" y2="35537"/>
                        <a14:foregroundMark x1="15108" y1="32231" x2="15108" y2="32231"/>
                        <a14:foregroundMark x1="16067" y1="28926" x2="16067" y2="28926"/>
                        <a14:foregroundMark x1="16787" y1="25620" x2="16787" y2="25620"/>
                        <a14:backgroundMark x1="22782" y1="33058" x2="22782" y2="33058"/>
                        <a14:backgroundMark x1="11031" y1="52893" x2="11031" y2="52893"/>
                        <a14:backgroundMark x1="23981" y1="56198" x2="23981" y2="56198"/>
                        <a14:backgroundMark x1="17746" y1="45455" x2="17746" y2="45455"/>
                        <a14:backgroundMark x1="17746" y1="33058" x2="17746" y2="33058"/>
                      </a14:backgroundRemoval>
                    </a14:imgEffect>
                  </a14:imgLayer>
                </a14:imgProps>
              </a:ext>
              <a:ext uri="{28A0092B-C50C-407E-A947-70E740481C1C}">
                <a14:useLocalDpi xmlns:a14="http://schemas.microsoft.com/office/drawing/2010/main" val="0"/>
              </a:ext>
            </a:extLst>
          </a:blip>
          <a:stretch>
            <a:fillRect/>
          </a:stretch>
        </p:blipFill>
        <p:spPr>
          <a:xfrm>
            <a:off x="10519076" y="4845376"/>
            <a:ext cx="1420013" cy="412042"/>
          </a:xfrm>
          <a:prstGeom prst="rect">
            <a:avLst/>
          </a:prstGeom>
        </p:spPr>
      </p:pic>
      <p:pic>
        <p:nvPicPr>
          <p:cNvPr id="72" name="Picture 71">
            <a:extLst>
              <a:ext uri="{FF2B5EF4-FFF2-40B4-BE49-F238E27FC236}">
                <a16:creationId xmlns:a16="http://schemas.microsoft.com/office/drawing/2014/main" id="{0C89E580-073C-48AF-9DB3-D7832D8CD2C3}"/>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b="20203"/>
          <a:stretch/>
        </p:blipFill>
        <p:spPr>
          <a:xfrm>
            <a:off x="5196214" y="4078135"/>
            <a:ext cx="904111" cy="1106662"/>
          </a:xfrm>
          <a:prstGeom prst="rect">
            <a:avLst/>
          </a:prstGeom>
        </p:spPr>
      </p:pic>
      <p:pic>
        <p:nvPicPr>
          <p:cNvPr id="73" name="Picture 72">
            <a:extLst>
              <a:ext uri="{FF2B5EF4-FFF2-40B4-BE49-F238E27FC236}">
                <a16:creationId xmlns:a16="http://schemas.microsoft.com/office/drawing/2014/main" id="{32EA5230-D9B2-4D5F-93A4-0FE45F5A4D5F}"/>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5976643" y="4024899"/>
            <a:ext cx="1194443" cy="1194443"/>
          </a:xfrm>
          <a:prstGeom prst="rect">
            <a:avLst/>
          </a:prstGeom>
        </p:spPr>
      </p:pic>
      <p:pic>
        <p:nvPicPr>
          <p:cNvPr id="74" name="Picture 73">
            <a:extLst>
              <a:ext uri="{FF2B5EF4-FFF2-40B4-BE49-F238E27FC236}">
                <a16:creationId xmlns:a16="http://schemas.microsoft.com/office/drawing/2014/main" id="{23319D6B-B3E1-46F9-BF23-1C1411D0AFBD}"/>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13046" r="12387"/>
          <a:stretch/>
        </p:blipFill>
        <p:spPr>
          <a:xfrm>
            <a:off x="6964524" y="1599646"/>
            <a:ext cx="950091" cy="1274142"/>
          </a:xfrm>
          <a:prstGeom prst="rect">
            <a:avLst/>
          </a:prstGeom>
        </p:spPr>
      </p:pic>
      <p:pic>
        <p:nvPicPr>
          <p:cNvPr id="75" name="Picture 74">
            <a:extLst>
              <a:ext uri="{FF2B5EF4-FFF2-40B4-BE49-F238E27FC236}">
                <a16:creationId xmlns:a16="http://schemas.microsoft.com/office/drawing/2014/main" id="{9D140644-54DA-4009-9A13-E815796A898A}"/>
              </a:ext>
            </a:extLst>
          </p:cNvPr>
          <p:cNvPicPr>
            <a:picLocks noChangeAspect="1"/>
          </p:cNvPicPr>
          <p:nvPr/>
        </p:nvPicPr>
        <p:blipFill>
          <a:blip r:embed="rId13" cstate="print">
            <a:extLst>
              <a:ext uri="{BEBA8EAE-BF5A-486C-A8C5-ECC9F3942E4B}">
                <a14:imgProps xmlns:a14="http://schemas.microsoft.com/office/drawing/2010/main">
                  <a14:imgLayer r:embed="rId14">
                    <a14:imgEffect>
                      <a14:backgroundRemoval t="4515" b="93454" l="9707" r="89842">
                        <a14:foregroundMark x1="51919" y1="8352" x2="51919" y2="8352"/>
                        <a14:foregroundMark x1="51693" y1="91648" x2="51693" y2="91648"/>
                        <a14:foregroundMark x1="51016" y1="93454" x2="51016" y2="93454"/>
                        <a14:foregroundMark x1="49210" y1="4515" x2="49210" y2="4515"/>
                      </a14:backgroundRemoval>
                    </a14:imgEffect>
                  </a14:imgLayer>
                </a14:imgProps>
              </a:ext>
              <a:ext uri="{28A0092B-C50C-407E-A947-70E740481C1C}">
                <a14:useLocalDpi xmlns:a14="http://schemas.microsoft.com/office/drawing/2010/main" val="0"/>
              </a:ext>
            </a:extLst>
          </a:blip>
          <a:stretch>
            <a:fillRect/>
          </a:stretch>
        </p:blipFill>
        <p:spPr>
          <a:xfrm>
            <a:off x="4108856" y="4066073"/>
            <a:ext cx="1143744" cy="1143744"/>
          </a:xfrm>
          <a:prstGeom prst="rect">
            <a:avLst/>
          </a:prstGeom>
        </p:spPr>
      </p:pic>
      <p:pic>
        <p:nvPicPr>
          <p:cNvPr id="76" name="Picture 75">
            <a:extLst>
              <a:ext uri="{FF2B5EF4-FFF2-40B4-BE49-F238E27FC236}">
                <a16:creationId xmlns:a16="http://schemas.microsoft.com/office/drawing/2014/main" id="{24ED2041-3397-4885-82EB-512E44C6C961}"/>
              </a:ext>
            </a:extLst>
          </p:cNvPr>
          <p:cNvPicPr>
            <a:picLocks noChangeAspect="1"/>
          </p:cNvPicPr>
          <p:nvPr/>
        </p:nvPicPr>
        <p:blipFill rotWithShape="1">
          <a:blip r:embed="rId15" cstate="print">
            <a:extLst>
              <a:ext uri="{28A0092B-C50C-407E-A947-70E740481C1C}">
                <a14:useLocalDpi xmlns:a14="http://schemas.microsoft.com/office/drawing/2010/main" val="0"/>
              </a:ext>
            </a:extLst>
          </a:blip>
          <a:srcRect l="8838" t="6638" r="7290" b="6633"/>
          <a:stretch/>
        </p:blipFill>
        <p:spPr>
          <a:xfrm>
            <a:off x="198698" y="5626101"/>
            <a:ext cx="1025662" cy="705464"/>
          </a:xfrm>
          <a:prstGeom prst="rect">
            <a:avLst/>
          </a:prstGeom>
        </p:spPr>
      </p:pic>
      <p:pic>
        <p:nvPicPr>
          <p:cNvPr id="77" name="Graphic 76">
            <a:extLst>
              <a:ext uri="{FF2B5EF4-FFF2-40B4-BE49-F238E27FC236}">
                <a16:creationId xmlns:a16="http://schemas.microsoft.com/office/drawing/2014/main" id="{FA7F01BD-09A7-4B55-B3CF-26CAD6580EED}"/>
              </a:ext>
            </a:extLst>
          </p:cNvPr>
          <p:cNvPicPr>
            <a:picLocks noChangeAspect="1"/>
          </p:cNvPicPr>
          <p:nvPr/>
        </p:nvPicPr>
        <p:blipFill>
          <a:blip r:embed="rId16" cstate="print">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270880" y="2271324"/>
            <a:ext cx="1846172" cy="550160"/>
          </a:xfrm>
          <a:prstGeom prst="rect">
            <a:avLst/>
          </a:prstGeom>
        </p:spPr>
      </p:pic>
      <p:pic>
        <p:nvPicPr>
          <p:cNvPr id="78" name="Picture 77">
            <a:extLst>
              <a:ext uri="{FF2B5EF4-FFF2-40B4-BE49-F238E27FC236}">
                <a16:creationId xmlns:a16="http://schemas.microsoft.com/office/drawing/2014/main" id="{E1D5C0FF-0754-4171-9ACC-C369BA8509AF}"/>
              </a:ext>
            </a:extLst>
          </p:cNvPr>
          <p:cNvPicPr>
            <a:picLocks noChangeAspect="1"/>
          </p:cNvPicPr>
          <p:nvPr/>
        </p:nvPicPr>
        <p:blipFill>
          <a:blip r:embed="rId18" cstate="print">
            <a:extLst>
              <a:ext uri="{BEBA8EAE-BF5A-486C-A8C5-ECC9F3942E4B}">
                <a14:imgProps xmlns:a14="http://schemas.microsoft.com/office/drawing/2010/main">
                  <a14:imgLayer r:embed="rId19">
                    <a14:imgEffect>
                      <a14:backgroundRemoval t="9938" b="89752" l="6051" r="95223">
                        <a14:foregroundMark x1="39331" y1="54037" x2="39331" y2="54037"/>
                        <a14:foregroundMark x1="29299" y1="47516" x2="29299" y2="47516"/>
                        <a14:foregroundMark x1="6210" y1="53416" x2="6210" y2="53416"/>
                        <a14:foregroundMark x1="48248" y1="51242" x2="48248" y2="51242"/>
                        <a14:foregroundMark x1="48885" y1="32609" x2="48885" y2="32609"/>
                        <a14:foregroundMark x1="54936" y1="26708" x2="54936" y2="26708"/>
                        <a14:foregroundMark x1="53503" y1="54037" x2="53503" y2="54037"/>
                        <a14:foregroundMark x1="58121" y1="51242" x2="58121" y2="51242"/>
                        <a14:foregroundMark x1="64172" y1="45031" x2="64172" y2="45031"/>
                        <a14:foregroundMark x1="81369" y1="55280" x2="81369" y2="55280"/>
                        <a14:foregroundMark x1="86306" y1="55280" x2="86306" y2="55280"/>
                        <a14:foregroundMark x1="89331" y1="53416" x2="89331" y2="53416"/>
                        <a14:foregroundMark x1="95223" y1="54037" x2="95223" y2="54037"/>
                      </a14:backgroundRemoval>
                    </a14:imgEffect>
                  </a14:imgLayer>
                </a14:imgProps>
              </a:ext>
              <a:ext uri="{28A0092B-C50C-407E-A947-70E740481C1C}">
                <a14:useLocalDpi xmlns:a14="http://schemas.microsoft.com/office/drawing/2010/main" val="0"/>
              </a:ext>
            </a:extLst>
          </a:blip>
          <a:stretch>
            <a:fillRect/>
          </a:stretch>
        </p:blipFill>
        <p:spPr>
          <a:xfrm>
            <a:off x="10337740" y="5100148"/>
            <a:ext cx="1658207" cy="850227"/>
          </a:xfrm>
          <a:prstGeom prst="rect">
            <a:avLst/>
          </a:prstGeom>
        </p:spPr>
      </p:pic>
      <p:pic>
        <p:nvPicPr>
          <p:cNvPr id="79" name="Picture 78">
            <a:extLst>
              <a:ext uri="{FF2B5EF4-FFF2-40B4-BE49-F238E27FC236}">
                <a16:creationId xmlns:a16="http://schemas.microsoft.com/office/drawing/2014/main" id="{FD1D20DB-017A-49E7-8B00-C5975671BDE7}"/>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8271960" y="974850"/>
            <a:ext cx="1946728" cy="457481"/>
          </a:xfrm>
          <a:prstGeom prst="rect">
            <a:avLst/>
          </a:prstGeom>
        </p:spPr>
      </p:pic>
      <p:pic>
        <p:nvPicPr>
          <p:cNvPr id="80" name="Picture 79">
            <a:extLst>
              <a:ext uri="{FF2B5EF4-FFF2-40B4-BE49-F238E27FC236}">
                <a16:creationId xmlns:a16="http://schemas.microsoft.com/office/drawing/2014/main" id="{D2D56404-CFBB-410A-A4B2-A01142DB7BC7}"/>
              </a:ext>
            </a:extLst>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8266846" y="4956417"/>
            <a:ext cx="1546993" cy="320228"/>
          </a:xfrm>
          <a:prstGeom prst="rect">
            <a:avLst/>
          </a:prstGeom>
        </p:spPr>
      </p:pic>
      <p:pic>
        <p:nvPicPr>
          <p:cNvPr id="81" name="Picture 80">
            <a:extLst>
              <a:ext uri="{FF2B5EF4-FFF2-40B4-BE49-F238E27FC236}">
                <a16:creationId xmlns:a16="http://schemas.microsoft.com/office/drawing/2014/main" id="{9953FD3B-878B-4D8C-865C-D34281EA2E70}"/>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1572883" y="5896129"/>
            <a:ext cx="2339894" cy="437506"/>
          </a:xfrm>
          <a:prstGeom prst="rect">
            <a:avLst/>
          </a:prstGeom>
        </p:spPr>
      </p:pic>
      <p:pic>
        <p:nvPicPr>
          <p:cNvPr id="82" name="Picture 81">
            <a:extLst>
              <a:ext uri="{FF2B5EF4-FFF2-40B4-BE49-F238E27FC236}">
                <a16:creationId xmlns:a16="http://schemas.microsoft.com/office/drawing/2014/main" id="{BB44E7F9-9742-452D-9993-EFF3AB67CFDA}"/>
              </a:ext>
            </a:extLst>
          </p:cNvPr>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5329309" y="2043726"/>
            <a:ext cx="1457942" cy="313458"/>
          </a:xfrm>
          <a:prstGeom prst="rect">
            <a:avLst/>
          </a:prstGeom>
        </p:spPr>
      </p:pic>
      <p:pic>
        <p:nvPicPr>
          <p:cNvPr id="83" name="Picture 82">
            <a:extLst>
              <a:ext uri="{FF2B5EF4-FFF2-40B4-BE49-F238E27FC236}">
                <a16:creationId xmlns:a16="http://schemas.microsoft.com/office/drawing/2014/main" id="{C7C17ACD-1CB9-4BB5-8CCF-31077F750AF0}"/>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6446986" y="907626"/>
            <a:ext cx="1477153" cy="617154"/>
          </a:xfrm>
          <a:prstGeom prst="rect">
            <a:avLst/>
          </a:prstGeom>
        </p:spPr>
      </p:pic>
      <p:pic>
        <p:nvPicPr>
          <p:cNvPr id="84" name="Picture 83">
            <a:extLst>
              <a:ext uri="{FF2B5EF4-FFF2-40B4-BE49-F238E27FC236}">
                <a16:creationId xmlns:a16="http://schemas.microsoft.com/office/drawing/2014/main" id="{DF9A1942-D01E-4FA4-9B0A-F3D401685EB3}"/>
              </a:ext>
            </a:extLst>
          </p:cNvPr>
          <p:cNvPicPr>
            <a:picLocks noChangeAspect="1"/>
          </p:cNvPicPr>
          <p:nvPr/>
        </p:nvPicPr>
        <p:blipFill rotWithShape="1">
          <a:blip r:embed="rId25" cstate="print">
            <a:extLst>
              <a:ext uri="{28A0092B-C50C-407E-A947-70E740481C1C}">
                <a14:useLocalDpi xmlns:a14="http://schemas.microsoft.com/office/drawing/2010/main" val="0"/>
              </a:ext>
            </a:extLst>
          </a:blip>
          <a:srcRect l="3285" t="20629" r="3229" b="9036"/>
          <a:stretch/>
        </p:blipFill>
        <p:spPr>
          <a:xfrm>
            <a:off x="4238523" y="2952100"/>
            <a:ext cx="3685891" cy="481171"/>
          </a:xfrm>
          <a:prstGeom prst="rect">
            <a:avLst/>
          </a:prstGeom>
        </p:spPr>
      </p:pic>
      <p:pic>
        <p:nvPicPr>
          <p:cNvPr id="85" name="Picture 84">
            <a:extLst>
              <a:ext uri="{FF2B5EF4-FFF2-40B4-BE49-F238E27FC236}">
                <a16:creationId xmlns:a16="http://schemas.microsoft.com/office/drawing/2014/main" id="{C1B73B03-48CA-44F4-AE92-9E66B0300F88}"/>
              </a:ext>
            </a:extLst>
          </p:cNvPr>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193156" y="919459"/>
            <a:ext cx="1812280" cy="504361"/>
          </a:xfrm>
          <a:prstGeom prst="rect">
            <a:avLst/>
          </a:prstGeom>
        </p:spPr>
      </p:pic>
      <p:pic>
        <p:nvPicPr>
          <p:cNvPr id="86" name="Picture 85">
            <a:extLst>
              <a:ext uri="{FF2B5EF4-FFF2-40B4-BE49-F238E27FC236}">
                <a16:creationId xmlns:a16="http://schemas.microsoft.com/office/drawing/2014/main" id="{2D8296AF-7654-4415-ACE4-FC374BF97017}"/>
              </a:ext>
            </a:extLst>
          </p:cNvPr>
          <p:cNvPicPr>
            <a:picLocks noChangeAspect="1"/>
          </p:cNvPicPr>
          <p:nvPr/>
        </p:nvPicPr>
        <p:blipFill rotWithShape="1">
          <a:blip r:embed="rId27">
            <a:extLst>
              <a:ext uri="{28A0092B-C50C-407E-A947-70E740481C1C}">
                <a14:useLocalDpi xmlns:a14="http://schemas.microsoft.com/office/drawing/2010/main" val="0"/>
              </a:ext>
            </a:extLst>
          </a:blip>
          <a:srcRect l="2847" t="8058" r="4792" b="5750"/>
          <a:stretch/>
        </p:blipFill>
        <p:spPr>
          <a:xfrm>
            <a:off x="8270880" y="1555678"/>
            <a:ext cx="2096094" cy="611284"/>
          </a:xfrm>
          <a:prstGeom prst="rect">
            <a:avLst/>
          </a:prstGeom>
        </p:spPr>
      </p:pic>
      <p:pic>
        <p:nvPicPr>
          <p:cNvPr id="87" name="Picture 86">
            <a:extLst>
              <a:ext uri="{FF2B5EF4-FFF2-40B4-BE49-F238E27FC236}">
                <a16:creationId xmlns:a16="http://schemas.microsoft.com/office/drawing/2014/main" id="{E9CA95A8-1033-4D1F-8BB2-B69378A5FB48}"/>
              </a:ext>
            </a:extLst>
          </p:cNvPr>
          <p:cNvPicPr>
            <a:picLocks noChangeAspect="1"/>
          </p:cNvPicPr>
          <p:nvPr/>
        </p:nvPicPr>
        <p:blipFill rotWithShape="1">
          <a:blip r:embed="rId28" cstate="print">
            <a:extLst>
              <a:ext uri="{28A0092B-C50C-407E-A947-70E740481C1C}">
                <a14:useLocalDpi xmlns:a14="http://schemas.microsoft.com/office/drawing/2010/main" val="0"/>
              </a:ext>
            </a:extLst>
          </a:blip>
          <a:srcRect r="34899"/>
          <a:stretch/>
        </p:blipFill>
        <p:spPr>
          <a:xfrm>
            <a:off x="4127904" y="1419253"/>
            <a:ext cx="1729737" cy="811866"/>
          </a:xfrm>
          <a:prstGeom prst="rect">
            <a:avLst/>
          </a:prstGeom>
        </p:spPr>
      </p:pic>
      <p:pic>
        <p:nvPicPr>
          <p:cNvPr id="88" name="Picture 87">
            <a:extLst>
              <a:ext uri="{FF2B5EF4-FFF2-40B4-BE49-F238E27FC236}">
                <a16:creationId xmlns:a16="http://schemas.microsoft.com/office/drawing/2014/main" id="{1F8B8E1D-CD4D-4902-A3FB-39020908A573}"/>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2602152" y="4121900"/>
            <a:ext cx="1304404" cy="1304404"/>
          </a:xfrm>
          <a:prstGeom prst="rect">
            <a:avLst/>
          </a:prstGeom>
        </p:spPr>
      </p:pic>
      <p:pic>
        <p:nvPicPr>
          <p:cNvPr id="89" name="Picture 88">
            <a:extLst>
              <a:ext uri="{FF2B5EF4-FFF2-40B4-BE49-F238E27FC236}">
                <a16:creationId xmlns:a16="http://schemas.microsoft.com/office/drawing/2014/main" id="{EC0D7363-E5C5-4B14-B788-EB21796D3B16}"/>
              </a:ext>
            </a:extLst>
          </p:cNvPr>
          <p:cNvPicPr>
            <a:picLocks noChangeAspect="1"/>
          </p:cNvPicPr>
          <p:nvPr/>
        </p:nvPicPr>
        <p:blipFill rotWithShape="1">
          <a:blip r:embed="rId30" cstate="print">
            <a:extLst>
              <a:ext uri="{28A0092B-C50C-407E-A947-70E740481C1C}">
                <a14:useLocalDpi xmlns:a14="http://schemas.microsoft.com/office/drawing/2010/main" val="0"/>
              </a:ext>
            </a:extLst>
          </a:blip>
          <a:srcRect l="19188" t="25514" r="16822" b="17992"/>
          <a:stretch/>
        </p:blipFill>
        <p:spPr>
          <a:xfrm>
            <a:off x="3077338" y="3236420"/>
            <a:ext cx="886504" cy="585859"/>
          </a:xfrm>
          <a:prstGeom prst="rect">
            <a:avLst/>
          </a:prstGeom>
        </p:spPr>
      </p:pic>
      <p:pic>
        <p:nvPicPr>
          <p:cNvPr id="90" name="Picture 89">
            <a:extLst>
              <a:ext uri="{FF2B5EF4-FFF2-40B4-BE49-F238E27FC236}">
                <a16:creationId xmlns:a16="http://schemas.microsoft.com/office/drawing/2014/main" id="{1C5AE9D7-B927-4A19-B371-D0CBEC839F2F}"/>
              </a:ext>
            </a:extLst>
          </p:cNvPr>
          <p:cNvPicPr>
            <a:picLocks noChangeAspect="1"/>
          </p:cNvPicPr>
          <p:nvPr/>
        </p:nvPicPr>
        <p:blipFill rotWithShape="1">
          <a:blip r:embed="rId31" cstate="print">
            <a:extLst>
              <a:ext uri="{28A0092B-C50C-407E-A947-70E740481C1C}">
                <a14:useLocalDpi xmlns:a14="http://schemas.microsoft.com/office/drawing/2010/main" val="0"/>
              </a:ext>
            </a:extLst>
          </a:blip>
          <a:srcRect b="27390"/>
          <a:stretch/>
        </p:blipFill>
        <p:spPr>
          <a:xfrm>
            <a:off x="10375967" y="1554441"/>
            <a:ext cx="1707803" cy="698554"/>
          </a:xfrm>
          <a:prstGeom prst="rect">
            <a:avLst/>
          </a:prstGeom>
        </p:spPr>
      </p:pic>
      <p:pic>
        <p:nvPicPr>
          <p:cNvPr id="91" name="Picture 90">
            <a:extLst>
              <a:ext uri="{FF2B5EF4-FFF2-40B4-BE49-F238E27FC236}">
                <a16:creationId xmlns:a16="http://schemas.microsoft.com/office/drawing/2014/main" id="{CE63C164-D35B-4195-A798-52C077E9BCF0}"/>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4248532" y="2513976"/>
            <a:ext cx="2283665" cy="362740"/>
          </a:xfrm>
          <a:prstGeom prst="rect">
            <a:avLst/>
          </a:prstGeom>
        </p:spPr>
      </p:pic>
      <p:pic>
        <p:nvPicPr>
          <p:cNvPr id="92" name="Picture 91">
            <a:extLst>
              <a:ext uri="{FF2B5EF4-FFF2-40B4-BE49-F238E27FC236}">
                <a16:creationId xmlns:a16="http://schemas.microsoft.com/office/drawing/2014/main" id="{F33D9B48-4081-473C-9688-DAE72313BEA9}"/>
              </a:ext>
            </a:extLst>
          </p:cNvPr>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a:off x="8215897" y="5982739"/>
            <a:ext cx="1434328" cy="363239"/>
          </a:xfrm>
          <a:prstGeom prst="rect">
            <a:avLst/>
          </a:prstGeom>
        </p:spPr>
      </p:pic>
      <p:pic>
        <p:nvPicPr>
          <p:cNvPr id="93" name="Graphic 92">
            <a:extLst>
              <a:ext uri="{FF2B5EF4-FFF2-40B4-BE49-F238E27FC236}">
                <a16:creationId xmlns:a16="http://schemas.microsoft.com/office/drawing/2014/main" id="{986B388A-A443-4B2B-B44D-8B1502999470}"/>
              </a:ext>
            </a:extLst>
          </p:cNvPr>
          <p:cNvPicPr>
            <a:picLocks noChangeAspect="1"/>
          </p:cNvPicPr>
          <p:nvPr/>
        </p:nvPicPr>
        <p:blipFill>
          <a:blip r:embed="rId34" cstate="print">
            <a:extLst>
              <a:ext uri="{28A0092B-C50C-407E-A947-70E740481C1C}">
                <a14:useLocalDpi xmlns:a14="http://schemas.microsoft.com/office/drawing/2010/main" val="0"/>
              </a:ext>
              <a:ext uri="{96DAC541-7B7A-43D3-8B79-37D633B846F1}">
                <asvg:svgBlip xmlns:asvg="http://schemas.microsoft.com/office/drawing/2016/SVG/main" r:embed="rId35"/>
              </a:ext>
            </a:extLst>
          </a:blip>
          <a:stretch>
            <a:fillRect/>
          </a:stretch>
        </p:blipFill>
        <p:spPr>
          <a:xfrm>
            <a:off x="10370243" y="5792091"/>
            <a:ext cx="1565994" cy="487024"/>
          </a:xfrm>
          <a:prstGeom prst="rect">
            <a:avLst/>
          </a:prstGeom>
        </p:spPr>
      </p:pic>
      <p:pic>
        <p:nvPicPr>
          <p:cNvPr id="94" name="Picture 93">
            <a:extLst>
              <a:ext uri="{FF2B5EF4-FFF2-40B4-BE49-F238E27FC236}">
                <a16:creationId xmlns:a16="http://schemas.microsoft.com/office/drawing/2014/main" id="{FD3D44A6-C7EC-4B8F-92A6-F375442E9C27}"/>
              </a:ext>
            </a:extLst>
          </p:cNvPr>
          <p:cNvPicPr>
            <a:picLocks noChangeAspect="1"/>
          </p:cNvPicPr>
          <p:nvPr/>
        </p:nvPicPr>
        <p:blipFill rotWithShape="1">
          <a:blip r:embed="rId36">
            <a:extLst>
              <a:ext uri="{28A0092B-C50C-407E-A947-70E740481C1C}">
                <a14:useLocalDpi xmlns:a14="http://schemas.microsoft.com/office/drawing/2010/main" val="0"/>
              </a:ext>
            </a:extLst>
          </a:blip>
          <a:srcRect t="27336" b="28808"/>
          <a:stretch/>
        </p:blipFill>
        <p:spPr>
          <a:xfrm>
            <a:off x="7905364" y="4361931"/>
            <a:ext cx="2566646" cy="536547"/>
          </a:xfrm>
          <a:prstGeom prst="rect">
            <a:avLst/>
          </a:prstGeom>
        </p:spPr>
      </p:pic>
      <p:pic>
        <p:nvPicPr>
          <p:cNvPr id="95" name="Picture 94">
            <a:extLst>
              <a:ext uri="{FF2B5EF4-FFF2-40B4-BE49-F238E27FC236}">
                <a16:creationId xmlns:a16="http://schemas.microsoft.com/office/drawing/2014/main" id="{EEE80B12-423B-43FB-AC14-FD551C8D10F2}"/>
              </a:ext>
            </a:extLst>
          </p:cNvPr>
          <p:cNvPicPr>
            <a:picLocks noChangeAspect="1"/>
          </p:cNvPicPr>
          <p:nvPr/>
        </p:nvPicPr>
        <p:blipFill rotWithShape="1">
          <a:blip r:embed="rId37">
            <a:extLst>
              <a:ext uri="{28A0092B-C50C-407E-A947-70E740481C1C}">
                <a14:useLocalDpi xmlns:a14="http://schemas.microsoft.com/office/drawing/2010/main" val="0"/>
              </a:ext>
            </a:extLst>
          </a:blip>
          <a:srcRect l="12486" t="32357" r="9537" b="26411"/>
          <a:stretch/>
        </p:blipFill>
        <p:spPr>
          <a:xfrm>
            <a:off x="154271" y="4465451"/>
            <a:ext cx="1696376" cy="538202"/>
          </a:xfrm>
          <a:prstGeom prst="rect">
            <a:avLst/>
          </a:prstGeom>
        </p:spPr>
      </p:pic>
      <p:pic>
        <p:nvPicPr>
          <p:cNvPr id="96" name="Picture 95">
            <a:extLst>
              <a:ext uri="{FF2B5EF4-FFF2-40B4-BE49-F238E27FC236}">
                <a16:creationId xmlns:a16="http://schemas.microsoft.com/office/drawing/2014/main" id="{EA57DE74-0797-4BE9-BEB8-AE7BD83AC0AE}"/>
              </a:ext>
            </a:extLst>
          </p:cNvPr>
          <p:cNvPicPr>
            <a:picLocks noChangeAspect="1"/>
          </p:cNvPicPr>
          <p:nvPr/>
        </p:nvPicPr>
        <p:blipFill rotWithShape="1">
          <a:blip r:embed="rId38" cstate="print">
            <a:extLst>
              <a:ext uri="{28A0092B-C50C-407E-A947-70E740481C1C}">
                <a14:useLocalDpi xmlns:a14="http://schemas.microsoft.com/office/drawing/2010/main" val="0"/>
              </a:ext>
            </a:extLst>
          </a:blip>
          <a:srcRect t="-3713" b="2"/>
          <a:stretch/>
        </p:blipFill>
        <p:spPr>
          <a:xfrm>
            <a:off x="8247201" y="2863477"/>
            <a:ext cx="1244741" cy="874238"/>
          </a:xfrm>
          <a:prstGeom prst="rect">
            <a:avLst/>
          </a:prstGeom>
        </p:spPr>
      </p:pic>
      <p:pic>
        <p:nvPicPr>
          <p:cNvPr id="97" name="Picture 96">
            <a:extLst>
              <a:ext uri="{FF2B5EF4-FFF2-40B4-BE49-F238E27FC236}">
                <a16:creationId xmlns:a16="http://schemas.microsoft.com/office/drawing/2014/main" id="{462AC3A4-B0BB-4AC2-BD03-4B52C3197B38}"/>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10413387" y="862318"/>
            <a:ext cx="1545742" cy="662461"/>
          </a:xfrm>
          <a:prstGeom prst="rect">
            <a:avLst/>
          </a:prstGeom>
        </p:spPr>
      </p:pic>
      <p:pic>
        <p:nvPicPr>
          <p:cNvPr id="98" name="Picture 97" descr="A picture containing object&#10;&#10;Description generated with high confidence">
            <a:extLst>
              <a:ext uri="{FF2B5EF4-FFF2-40B4-BE49-F238E27FC236}">
                <a16:creationId xmlns:a16="http://schemas.microsoft.com/office/drawing/2014/main" id="{24C85B3B-8234-4658-85A7-48EC7C3554E8}"/>
              </a:ext>
            </a:extLst>
          </p:cNvPr>
          <p:cNvPicPr>
            <a:picLocks noChangeAspect="1"/>
          </p:cNvPicPr>
          <p:nvPr/>
        </p:nvPicPr>
        <p:blipFill rotWithShape="1">
          <a:blip r:embed="rId40" cstate="print">
            <a:extLst>
              <a:ext uri="{28A0092B-C50C-407E-A947-70E740481C1C}">
                <a14:useLocalDpi xmlns:a14="http://schemas.microsoft.com/office/drawing/2010/main" val="0"/>
              </a:ext>
            </a:extLst>
          </a:blip>
          <a:srcRect l="8218" t="8767" r="4365" b="9962"/>
          <a:stretch/>
        </p:blipFill>
        <p:spPr>
          <a:xfrm>
            <a:off x="4934234" y="5202371"/>
            <a:ext cx="1364024" cy="667426"/>
          </a:xfrm>
          <a:prstGeom prst="rect">
            <a:avLst/>
          </a:prstGeom>
        </p:spPr>
      </p:pic>
      <p:pic>
        <p:nvPicPr>
          <p:cNvPr id="99" name="Picture 98" descr="A picture containing clipart&#10;&#10;Description generated with high confidence">
            <a:extLst>
              <a:ext uri="{FF2B5EF4-FFF2-40B4-BE49-F238E27FC236}">
                <a16:creationId xmlns:a16="http://schemas.microsoft.com/office/drawing/2014/main" id="{5DC1253B-7D30-4A92-90F1-E2B047899EAD}"/>
              </a:ext>
            </a:extLst>
          </p:cNvPr>
          <p:cNvPicPr>
            <a:picLocks noChangeAspect="1"/>
          </p:cNvPicPr>
          <p:nvPr/>
        </p:nvPicPr>
        <p:blipFill>
          <a:blip r:embed="rId41" cstate="print">
            <a:extLst>
              <a:ext uri="{28A0092B-C50C-407E-A947-70E740481C1C}">
                <a14:useLocalDpi xmlns:a14="http://schemas.microsoft.com/office/drawing/2010/main" val="0"/>
              </a:ext>
            </a:extLst>
          </a:blip>
          <a:stretch>
            <a:fillRect/>
          </a:stretch>
        </p:blipFill>
        <p:spPr>
          <a:xfrm>
            <a:off x="4233575" y="5212386"/>
            <a:ext cx="655435" cy="655435"/>
          </a:xfrm>
          <a:prstGeom prst="rect">
            <a:avLst/>
          </a:prstGeom>
        </p:spPr>
      </p:pic>
      <p:pic>
        <p:nvPicPr>
          <p:cNvPr id="100" name="Picture 99">
            <a:extLst>
              <a:ext uri="{FF2B5EF4-FFF2-40B4-BE49-F238E27FC236}">
                <a16:creationId xmlns:a16="http://schemas.microsoft.com/office/drawing/2014/main" id="{C61EDFDC-9F9F-4D77-8C29-BADD39122D73}"/>
              </a:ext>
            </a:extLst>
          </p:cNvPr>
          <p:cNvPicPr>
            <a:picLocks noChangeAspect="1"/>
          </p:cNvPicPr>
          <p:nvPr/>
        </p:nvPicPr>
        <p:blipFill rotWithShape="1">
          <a:blip r:embed="rId42">
            <a:extLst>
              <a:ext uri="{28A0092B-C50C-407E-A947-70E740481C1C}">
                <a14:useLocalDpi xmlns:a14="http://schemas.microsoft.com/office/drawing/2010/main" val="0"/>
              </a:ext>
            </a:extLst>
          </a:blip>
          <a:srcRect l="33381" r="33295"/>
          <a:stretch/>
        </p:blipFill>
        <p:spPr>
          <a:xfrm>
            <a:off x="6343482" y="5206915"/>
            <a:ext cx="459830" cy="662357"/>
          </a:xfrm>
          <a:prstGeom prst="rect">
            <a:avLst/>
          </a:prstGeom>
        </p:spPr>
      </p:pic>
      <p:pic>
        <p:nvPicPr>
          <p:cNvPr id="101" name="Picture 100">
            <a:extLst>
              <a:ext uri="{FF2B5EF4-FFF2-40B4-BE49-F238E27FC236}">
                <a16:creationId xmlns:a16="http://schemas.microsoft.com/office/drawing/2014/main" id="{5271A857-4C98-4666-A43F-B7737EF06779}"/>
              </a:ext>
            </a:extLst>
          </p:cNvPr>
          <p:cNvPicPr>
            <a:picLocks noChangeAspect="1"/>
          </p:cNvPicPr>
          <p:nvPr/>
        </p:nvPicPr>
        <p:blipFill rotWithShape="1">
          <a:blip r:embed="rId43">
            <a:extLst>
              <a:ext uri="{28A0092B-C50C-407E-A947-70E740481C1C}">
                <a14:useLocalDpi xmlns:a14="http://schemas.microsoft.com/office/drawing/2010/main" val="0"/>
              </a:ext>
            </a:extLst>
          </a:blip>
          <a:srcRect l="25939" t="6620" r="26303" b="6512"/>
          <a:stretch/>
        </p:blipFill>
        <p:spPr>
          <a:xfrm>
            <a:off x="188856" y="2458175"/>
            <a:ext cx="2058868" cy="757978"/>
          </a:xfrm>
          <a:prstGeom prst="rect">
            <a:avLst/>
          </a:prstGeom>
        </p:spPr>
      </p:pic>
      <p:pic>
        <p:nvPicPr>
          <p:cNvPr id="102" name="Graphic 101">
            <a:extLst>
              <a:ext uri="{FF2B5EF4-FFF2-40B4-BE49-F238E27FC236}">
                <a16:creationId xmlns:a16="http://schemas.microsoft.com/office/drawing/2014/main" id="{02049F88-797F-45CE-8A54-113F39C9C1C5}"/>
              </a:ext>
            </a:extLst>
          </p:cNvPr>
          <p:cNvPicPr>
            <a:picLocks noChangeAspect="1"/>
          </p:cNvPicPr>
          <p:nvPr/>
        </p:nvPicPr>
        <p:blipFill>
          <a:blip r:embed="rId44" cstate="print">
            <a:extLst>
              <a:ext uri="{28A0092B-C50C-407E-A947-70E740481C1C}">
                <a14:useLocalDpi xmlns:a14="http://schemas.microsoft.com/office/drawing/2010/main" val="0"/>
              </a:ext>
              <a:ext uri="{96DAC541-7B7A-43D3-8B79-37D633B846F1}">
                <asvg:svgBlip xmlns:asvg="http://schemas.microsoft.com/office/drawing/2016/SVG/main" r:embed="rId45"/>
              </a:ext>
            </a:extLst>
          </a:blip>
          <a:stretch>
            <a:fillRect/>
          </a:stretch>
        </p:blipFill>
        <p:spPr>
          <a:xfrm>
            <a:off x="9705880" y="5418597"/>
            <a:ext cx="547378" cy="889005"/>
          </a:xfrm>
          <a:prstGeom prst="rect">
            <a:avLst/>
          </a:prstGeom>
        </p:spPr>
      </p:pic>
      <p:pic>
        <p:nvPicPr>
          <p:cNvPr id="103" name="Picture 102">
            <a:extLst>
              <a:ext uri="{FF2B5EF4-FFF2-40B4-BE49-F238E27FC236}">
                <a16:creationId xmlns:a16="http://schemas.microsoft.com/office/drawing/2014/main" id="{A3D2D013-0F37-4025-BDC9-79A8B795B0EF}"/>
              </a:ext>
            </a:extLst>
          </p:cNvPr>
          <p:cNvPicPr>
            <a:picLocks noChangeAspect="1"/>
          </p:cNvPicPr>
          <p:nvPr/>
        </p:nvPicPr>
        <p:blipFill>
          <a:blip r:embed="rId46">
            <a:extLst>
              <a:ext uri="{28A0092B-C50C-407E-A947-70E740481C1C}">
                <a14:useLocalDpi xmlns:a14="http://schemas.microsoft.com/office/drawing/2010/main" val="0"/>
              </a:ext>
            </a:extLst>
          </a:blip>
          <a:stretch>
            <a:fillRect/>
          </a:stretch>
        </p:blipFill>
        <p:spPr>
          <a:xfrm>
            <a:off x="10398024" y="2345443"/>
            <a:ext cx="1513155" cy="458862"/>
          </a:xfrm>
          <a:prstGeom prst="rect">
            <a:avLst/>
          </a:prstGeom>
        </p:spPr>
      </p:pic>
      <p:pic>
        <p:nvPicPr>
          <p:cNvPr id="104" name="Picture 103">
            <a:extLst>
              <a:ext uri="{FF2B5EF4-FFF2-40B4-BE49-F238E27FC236}">
                <a16:creationId xmlns:a16="http://schemas.microsoft.com/office/drawing/2014/main" id="{B73D1ED4-BE8A-4569-A3C1-8EC2B7C69585}"/>
              </a:ext>
            </a:extLst>
          </p:cNvPr>
          <p:cNvPicPr>
            <a:picLocks noChangeAspect="1"/>
          </p:cNvPicPr>
          <p:nvPr/>
        </p:nvPicPr>
        <p:blipFill>
          <a:blip r:embed="rId47" cstate="print">
            <a:extLst>
              <a:ext uri="{BEBA8EAE-BF5A-486C-A8C5-ECC9F3942E4B}">
                <a14:imgProps xmlns:a14="http://schemas.microsoft.com/office/drawing/2010/main">
                  <a14:imgLayer r:embed="rId4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9480401" y="2753532"/>
            <a:ext cx="952400" cy="952400"/>
          </a:xfrm>
          <a:prstGeom prst="rect">
            <a:avLst/>
          </a:prstGeom>
        </p:spPr>
      </p:pic>
      <p:pic>
        <p:nvPicPr>
          <p:cNvPr id="105" name="Picture 104">
            <a:extLst>
              <a:ext uri="{FF2B5EF4-FFF2-40B4-BE49-F238E27FC236}">
                <a16:creationId xmlns:a16="http://schemas.microsoft.com/office/drawing/2014/main" id="{2F130809-9C62-4EC0-B955-BFB7499973D1}"/>
              </a:ext>
            </a:extLst>
          </p:cNvPr>
          <p:cNvPicPr>
            <a:picLocks noChangeAspect="1"/>
          </p:cNvPicPr>
          <p:nvPr/>
        </p:nvPicPr>
        <p:blipFill>
          <a:blip r:embed="rId49" cstate="print">
            <a:extLst>
              <a:ext uri="{BEBA8EAE-BF5A-486C-A8C5-ECC9F3942E4B}">
                <a14:imgProps xmlns:a14="http://schemas.microsoft.com/office/drawing/2010/main">
                  <a14:imgLayer r:embed="rId50">
                    <a14:imgEffect>
                      <a14:backgroundRemoval t="9091" b="89394" l="3352" r="89665">
                        <a14:foregroundMark x1="43017" y1="54545" x2="43017" y2="54545"/>
                        <a14:foregroundMark x1="60056" y1="47727" x2="60056" y2="47727"/>
                        <a14:foregroundMark x1="74581" y1="51515" x2="74581" y2="51515"/>
                        <a14:foregroundMark x1="89944" y1="38636" x2="89944" y2="38636"/>
                        <a14:foregroundMark x1="5028" y1="62121" x2="5028" y2="62121"/>
                        <a14:foregroundMark x1="4469" y1="22727" x2="4469" y2="22727"/>
                        <a14:foregroundMark x1="3352" y1="35606" x2="3352" y2="35606"/>
                      </a14:backgroundRemoval>
                    </a14:imgEffect>
                  </a14:imgLayer>
                </a14:imgProps>
              </a:ext>
              <a:ext uri="{28A0092B-C50C-407E-A947-70E740481C1C}">
                <a14:useLocalDpi xmlns:a14="http://schemas.microsoft.com/office/drawing/2010/main" val="0"/>
              </a:ext>
            </a:extLst>
          </a:blip>
          <a:stretch>
            <a:fillRect/>
          </a:stretch>
        </p:blipFill>
        <p:spPr>
          <a:xfrm>
            <a:off x="8256146" y="5323668"/>
            <a:ext cx="1427556" cy="526361"/>
          </a:xfrm>
          <a:prstGeom prst="rect">
            <a:avLst/>
          </a:prstGeom>
        </p:spPr>
      </p:pic>
      <p:pic>
        <p:nvPicPr>
          <p:cNvPr id="106" name="Picture 105">
            <a:extLst>
              <a:ext uri="{FF2B5EF4-FFF2-40B4-BE49-F238E27FC236}">
                <a16:creationId xmlns:a16="http://schemas.microsoft.com/office/drawing/2014/main" id="{AA0C427E-DB41-44A3-B9A4-FAE3D3364C32}"/>
              </a:ext>
            </a:extLst>
          </p:cNvPr>
          <p:cNvPicPr>
            <a:picLocks noChangeAspect="1"/>
          </p:cNvPicPr>
          <p:nvPr/>
        </p:nvPicPr>
        <p:blipFill rotWithShape="1">
          <a:blip r:embed="rId51" cstate="print">
            <a:extLst>
              <a:ext uri="{28A0092B-C50C-407E-A947-70E740481C1C}">
                <a14:useLocalDpi xmlns:a14="http://schemas.microsoft.com/office/drawing/2010/main" val="0"/>
              </a:ext>
            </a:extLst>
          </a:blip>
          <a:srcRect t="3824" b="9652"/>
          <a:stretch/>
        </p:blipFill>
        <p:spPr>
          <a:xfrm>
            <a:off x="2522139" y="5201974"/>
            <a:ext cx="1389602" cy="629229"/>
          </a:xfrm>
          <a:prstGeom prst="rect">
            <a:avLst/>
          </a:prstGeom>
        </p:spPr>
      </p:pic>
      <p:pic>
        <p:nvPicPr>
          <p:cNvPr id="107" name="Picture 106">
            <a:extLst>
              <a:ext uri="{FF2B5EF4-FFF2-40B4-BE49-F238E27FC236}">
                <a16:creationId xmlns:a16="http://schemas.microsoft.com/office/drawing/2014/main" id="{435D7CA1-F2F9-4429-A265-83B091AF307D}"/>
              </a:ext>
            </a:extLst>
          </p:cNvPr>
          <p:cNvPicPr>
            <a:picLocks noChangeAspect="1"/>
          </p:cNvPicPr>
          <p:nvPr/>
        </p:nvPicPr>
        <p:blipFill>
          <a:blip r:embed="rId52" cstate="print">
            <a:extLst>
              <a:ext uri="{BEBA8EAE-BF5A-486C-A8C5-ECC9F3942E4B}">
                <a14:imgProps xmlns:a14="http://schemas.microsoft.com/office/drawing/2010/main">
                  <a14:imgLayer r:embed="rId53">
                    <a14:imgEffect>
                      <a14:backgroundRemoval t="9924" b="89313" l="10000" r="95909">
                        <a14:foregroundMark x1="10455" y1="60305" x2="10455" y2="60305"/>
                        <a14:foregroundMark x1="24091" y1="61832" x2="24091" y2="61832"/>
                        <a14:foregroundMark x1="28182" y1="41221" x2="28182" y2="41221"/>
                        <a14:foregroundMark x1="27727" y1="51908" x2="27727" y2="51908"/>
                        <a14:foregroundMark x1="34091" y1="48855" x2="34091" y2="48855"/>
                        <a14:foregroundMark x1="47727" y1="48855" x2="47727" y2="48855"/>
                        <a14:foregroundMark x1="63182" y1="46565" x2="63182" y2="46565"/>
                        <a14:foregroundMark x1="73182" y1="49618" x2="73182" y2="49618"/>
                        <a14:foregroundMark x1="91818" y1="51145" x2="91818" y2="51145"/>
                        <a14:foregroundMark x1="95909" y1="53435" x2="95909" y2="53435"/>
                      </a14:backgroundRemoval>
                    </a14:imgEffect>
                  </a14:imgLayer>
                </a14:imgProps>
              </a:ext>
              <a:ext uri="{28A0092B-C50C-407E-A947-70E740481C1C}">
                <a14:useLocalDpi xmlns:a14="http://schemas.microsoft.com/office/drawing/2010/main" val="0"/>
              </a:ext>
            </a:extLst>
          </a:blip>
          <a:stretch>
            <a:fillRect/>
          </a:stretch>
        </p:blipFill>
        <p:spPr>
          <a:xfrm>
            <a:off x="1078910" y="4680622"/>
            <a:ext cx="1361559" cy="812397"/>
          </a:xfrm>
          <a:prstGeom prst="rect">
            <a:avLst/>
          </a:prstGeom>
        </p:spPr>
      </p:pic>
      <p:pic>
        <p:nvPicPr>
          <p:cNvPr id="108" name="Picture 107" descr="A close up of a logo&#10;&#10;Description generated with high confidence">
            <a:extLst>
              <a:ext uri="{FF2B5EF4-FFF2-40B4-BE49-F238E27FC236}">
                <a16:creationId xmlns:a16="http://schemas.microsoft.com/office/drawing/2014/main" id="{777FC23F-0AD7-4F8E-9333-ED6CD276A2CF}"/>
              </a:ext>
            </a:extLst>
          </p:cNvPr>
          <p:cNvPicPr>
            <a:picLocks noChangeAspect="1"/>
          </p:cNvPicPr>
          <p:nvPr/>
        </p:nvPicPr>
        <p:blipFill>
          <a:blip r:embed="rId54">
            <a:extLst>
              <a:ext uri="{28A0092B-C50C-407E-A947-70E740481C1C}">
                <a14:useLocalDpi xmlns:a14="http://schemas.microsoft.com/office/drawing/2010/main" val="0"/>
              </a:ext>
            </a:extLst>
          </a:blip>
          <a:stretch>
            <a:fillRect/>
          </a:stretch>
        </p:blipFill>
        <p:spPr>
          <a:xfrm>
            <a:off x="2175793" y="1505119"/>
            <a:ext cx="1735948" cy="692889"/>
          </a:xfrm>
          <a:prstGeom prst="rect">
            <a:avLst/>
          </a:prstGeom>
        </p:spPr>
      </p:pic>
      <p:pic>
        <p:nvPicPr>
          <p:cNvPr id="109" name="Graphic 108">
            <a:extLst>
              <a:ext uri="{FF2B5EF4-FFF2-40B4-BE49-F238E27FC236}">
                <a16:creationId xmlns:a16="http://schemas.microsoft.com/office/drawing/2014/main" id="{929FC5AA-6C52-443D-A333-986C7E81E22C}"/>
              </a:ext>
            </a:extLst>
          </p:cNvPr>
          <p:cNvPicPr>
            <a:picLocks noChangeAspect="1"/>
          </p:cNvPicPr>
          <p:nvPr/>
        </p:nvPicPr>
        <p:blipFill rotWithShape="1">
          <a:blip r:embed="rId55">
            <a:extLst>
              <a:ext uri="{28A0092B-C50C-407E-A947-70E740481C1C}">
                <a14:useLocalDpi xmlns:a14="http://schemas.microsoft.com/office/drawing/2010/main" val="0"/>
              </a:ext>
              <a:ext uri="{96DAC541-7B7A-43D3-8B79-37D633B846F1}">
                <asvg:svgBlip xmlns:asvg="http://schemas.microsoft.com/office/drawing/2016/SVG/main" r:embed="rId56"/>
              </a:ext>
            </a:extLst>
          </a:blip>
          <a:srcRect l="32153" t="34355" r="28831" b="53916"/>
          <a:stretch/>
        </p:blipFill>
        <p:spPr>
          <a:xfrm>
            <a:off x="184745" y="5295224"/>
            <a:ext cx="1430537" cy="284978"/>
          </a:xfrm>
          <a:prstGeom prst="rect">
            <a:avLst/>
          </a:prstGeom>
        </p:spPr>
      </p:pic>
      <p:pic>
        <p:nvPicPr>
          <p:cNvPr id="110" name="Picture 109" descr="A screenshot of a cell phone&#10;&#10;Description generated with very high confidence">
            <a:extLst>
              <a:ext uri="{FF2B5EF4-FFF2-40B4-BE49-F238E27FC236}">
                <a16:creationId xmlns:a16="http://schemas.microsoft.com/office/drawing/2014/main" id="{DA195A75-2F8F-407C-9043-3D24C58626BF}"/>
              </a:ext>
            </a:extLst>
          </p:cNvPr>
          <p:cNvPicPr>
            <a:picLocks noChangeAspect="1"/>
          </p:cNvPicPr>
          <p:nvPr/>
        </p:nvPicPr>
        <p:blipFill rotWithShape="1">
          <a:blip r:embed="rId57">
            <a:extLst>
              <a:ext uri="{28A0092B-C50C-407E-A947-70E740481C1C}">
                <a14:useLocalDpi xmlns:a14="http://schemas.microsoft.com/office/drawing/2010/main" val="0"/>
              </a:ext>
            </a:extLst>
          </a:blip>
          <a:srcRect l="12117" t="42174" r="14620" b="42641"/>
          <a:stretch/>
        </p:blipFill>
        <p:spPr>
          <a:xfrm>
            <a:off x="2484411" y="2884368"/>
            <a:ext cx="1443521" cy="299183"/>
          </a:xfrm>
          <a:prstGeom prst="rect">
            <a:avLst/>
          </a:prstGeom>
        </p:spPr>
      </p:pic>
      <p:pic>
        <p:nvPicPr>
          <p:cNvPr id="111" name="Picture 110">
            <a:extLst>
              <a:ext uri="{FF2B5EF4-FFF2-40B4-BE49-F238E27FC236}">
                <a16:creationId xmlns:a16="http://schemas.microsoft.com/office/drawing/2014/main" id="{2B7B14E3-26CF-4851-80E1-973AB5A04E78}"/>
              </a:ext>
            </a:extLst>
          </p:cNvPr>
          <p:cNvPicPr>
            <a:picLocks noChangeAspect="1"/>
          </p:cNvPicPr>
          <p:nvPr/>
        </p:nvPicPr>
        <p:blipFill>
          <a:blip r:embed="rId58" cstate="print">
            <a:extLst>
              <a:ext uri="{BEBA8EAE-BF5A-486C-A8C5-ECC9F3942E4B}">
                <a14:imgProps xmlns:a14="http://schemas.microsoft.com/office/drawing/2010/main">
                  <a14:imgLayer r:embed="rId59">
                    <a14:imgEffect>
                      <a14:backgroundRemoval t="4734" b="89941" l="4064" r="96820">
                        <a14:foregroundMark x1="4240" y1="82249" x2="4240" y2="82249"/>
                        <a14:foregroundMark x1="12014" y1="5325" x2="12014" y2="5325"/>
                        <a14:foregroundMark x1="8127" y1="42012" x2="8127" y2="42012"/>
                        <a14:foregroundMark x1="8481" y1="54438" x2="8481" y2="54438"/>
                        <a14:foregroundMark x1="34982" y1="51479" x2="34982" y2="51479"/>
                        <a14:foregroundMark x1="41343" y1="45562" x2="41343" y2="45562"/>
                        <a14:foregroundMark x1="49823" y1="38462" x2="49823" y2="38462"/>
                        <a14:foregroundMark x1="57597" y1="39053" x2="57597" y2="39053"/>
                        <a14:foregroundMark x1="63781" y1="40828" x2="63781" y2="40828"/>
                        <a14:foregroundMark x1="71201" y1="43195" x2="71201" y2="43195"/>
                        <a14:foregroundMark x1="77915" y1="36095" x2="77915" y2="36095"/>
                        <a14:foregroundMark x1="82509" y1="39053" x2="82509" y2="39053"/>
                        <a14:foregroundMark x1="85159" y1="37870" x2="85159" y2="37870"/>
                        <a14:foregroundMark x1="91873" y1="47337" x2="91873" y2="47337"/>
                        <a14:foregroundMark x1="96820" y1="36686" x2="96820" y2="36686"/>
                      </a14:backgroundRemoval>
                    </a14:imgEffect>
                  </a14:imgLayer>
                </a14:imgProps>
              </a:ext>
              <a:ext uri="{28A0092B-C50C-407E-A947-70E740481C1C}">
                <a14:useLocalDpi xmlns:a14="http://schemas.microsoft.com/office/drawing/2010/main" val="0"/>
              </a:ext>
            </a:extLst>
          </a:blip>
          <a:stretch>
            <a:fillRect/>
          </a:stretch>
        </p:blipFill>
        <p:spPr>
          <a:xfrm>
            <a:off x="1780748" y="2182372"/>
            <a:ext cx="1683198" cy="503765"/>
          </a:xfrm>
          <a:prstGeom prst="rect">
            <a:avLst/>
          </a:prstGeom>
        </p:spPr>
      </p:pic>
      <p:pic>
        <p:nvPicPr>
          <p:cNvPr id="112" name="Picture 111" descr="A close up of a logo&#10;&#10;Description generated with very high confidence">
            <a:extLst>
              <a:ext uri="{FF2B5EF4-FFF2-40B4-BE49-F238E27FC236}">
                <a16:creationId xmlns:a16="http://schemas.microsoft.com/office/drawing/2014/main" id="{05B90A59-A2BD-4FA6-8230-7AEDE7A9E864}"/>
              </a:ext>
            </a:extLst>
          </p:cNvPr>
          <p:cNvPicPr>
            <a:picLocks noChangeAspect="1"/>
          </p:cNvPicPr>
          <p:nvPr/>
        </p:nvPicPr>
        <p:blipFill rotWithShape="1">
          <a:blip r:embed="rId60">
            <a:extLst>
              <a:ext uri="{BEBA8EAE-BF5A-486C-A8C5-ECC9F3942E4B}">
                <a14:imgProps xmlns:a14="http://schemas.microsoft.com/office/drawing/2010/main">
                  <a14:imgLayer r:embed="rId61">
                    <a14:imgEffect>
                      <a14:backgroundRemoval t="8537" b="88415" l="4221" r="96429">
                        <a14:foregroundMark x1="4221" y1="49390" x2="4221" y2="49390"/>
                        <a14:foregroundMark x1="26948" y1="50000" x2="26948" y2="50000"/>
                        <a14:foregroundMark x1="28896" y1="40854" x2="28896" y2="40854"/>
                        <a14:foregroundMark x1="31169" y1="40854" x2="31169" y2="40854"/>
                        <a14:foregroundMark x1="33766" y1="46951" x2="33766" y2="46951"/>
                        <a14:foregroundMark x1="43831" y1="47561" x2="43831" y2="47561"/>
                        <a14:foregroundMark x1="57143" y1="41463" x2="57143" y2="41463"/>
                        <a14:foregroundMark x1="57143" y1="48171" x2="57143" y2="48171"/>
                        <a14:foregroundMark x1="62662" y1="46341" x2="62662" y2="46341"/>
                        <a14:foregroundMark x1="67857" y1="49390" x2="67857" y2="49390"/>
                        <a14:foregroundMark x1="80844" y1="47561" x2="80844" y2="47561"/>
                        <a14:foregroundMark x1="93831" y1="45732" x2="93831" y2="45732"/>
                        <a14:foregroundMark x1="96429" y1="51829" x2="96429" y2="51829"/>
                      </a14:backgroundRemoval>
                    </a14:imgEffect>
                  </a14:imgLayer>
                </a14:imgProps>
              </a:ext>
              <a:ext uri="{28A0092B-C50C-407E-A947-70E740481C1C}">
                <a14:useLocalDpi xmlns:a14="http://schemas.microsoft.com/office/drawing/2010/main" val="0"/>
              </a:ext>
            </a:extLst>
          </a:blip>
          <a:srcRect l="1265" t="31622" r="1605" b="34089"/>
          <a:stretch/>
        </p:blipFill>
        <p:spPr>
          <a:xfrm>
            <a:off x="2260976" y="2538590"/>
            <a:ext cx="1667832" cy="313512"/>
          </a:xfrm>
          <a:prstGeom prst="rect">
            <a:avLst/>
          </a:prstGeom>
        </p:spPr>
      </p:pic>
      <p:pic>
        <p:nvPicPr>
          <p:cNvPr id="113" name="Picture 112" descr="A close up of a logo&#10;&#10;Description generated with very high confidence">
            <a:extLst>
              <a:ext uri="{FF2B5EF4-FFF2-40B4-BE49-F238E27FC236}">
                <a16:creationId xmlns:a16="http://schemas.microsoft.com/office/drawing/2014/main" id="{7C1DBDF2-F0D1-48BE-A15F-15CFC8A883F2}"/>
              </a:ext>
            </a:extLst>
          </p:cNvPr>
          <p:cNvPicPr>
            <a:picLocks noChangeAspect="1"/>
          </p:cNvPicPr>
          <p:nvPr/>
        </p:nvPicPr>
        <p:blipFill rotWithShape="1">
          <a:blip r:embed="rId62">
            <a:extLst>
              <a:ext uri="{28A0092B-C50C-407E-A947-70E740481C1C}">
                <a14:useLocalDpi xmlns:a14="http://schemas.microsoft.com/office/drawing/2010/main" val="0"/>
              </a:ext>
            </a:extLst>
          </a:blip>
          <a:srcRect l="62304"/>
          <a:stretch/>
        </p:blipFill>
        <p:spPr>
          <a:xfrm>
            <a:off x="188856" y="1499203"/>
            <a:ext cx="1559246" cy="852852"/>
          </a:xfrm>
          <a:prstGeom prst="rect">
            <a:avLst/>
          </a:prstGeom>
        </p:spPr>
      </p:pic>
      <p:pic>
        <p:nvPicPr>
          <p:cNvPr id="114" name="Picture 113">
            <a:extLst>
              <a:ext uri="{FF2B5EF4-FFF2-40B4-BE49-F238E27FC236}">
                <a16:creationId xmlns:a16="http://schemas.microsoft.com/office/drawing/2014/main" id="{3D1CDA6E-72EC-45A0-A4F2-B6F8B1F037AA}"/>
              </a:ext>
            </a:extLst>
          </p:cNvPr>
          <p:cNvPicPr>
            <a:picLocks noChangeAspect="1"/>
          </p:cNvPicPr>
          <p:nvPr/>
        </p:nvPicPr>
        <p:blipFill>
          <a:blip r:embed="rId63" cstate="print">
            <a:extLst>
              <a:ext uri="{28A0092B-C50C-407E-A947-70E740481C1C}">
                <a14:useLocalDpi xmlns:a14="http://schemas.microsoft.com/office/drawing/2010/main" val="0"/>
              </a:ext>
            </a:extLst>
          </a:blip>
          <a:stretch>
            <a:fillRect/>
          </a:stretch>
        </p:blipFill>
        <p:spPr>
          <a:xfrm>
            <a:off x="2098455" y="926425"/>
            <a:ext cx="1830352" cy="457588"/>
          </a:xfrm>
          <a:prstGeom prst="rect">
            <a:avLst/>
          </a:prstGeom>
        </p:spPr>
      </p:pic>
      <p:sp>
        <p:nvSpPr>
          <p:cNvPr id="115" name="Rectangle 114">
            <a:extLst>
              <a:ext uri="{FF2B5EF4-FFF2-40B4-BE49-F238E27FC236}">
                <a16:creationId xmlns:a16="http://schemas.microsoft.com/office/drawing/2014/main" id="{A9983202-F60D-4F9C-923C-0DC8AD1BE6C7}"/>
              </a:ext>
            </a:extLst>
          </p:cNvPr>
          <p:cNvSpPr/>
          <p:nvPr/>
        </p:nvSpPr>
        <p:spPr bwMode="auto">
          <a:xfrm>
            <a:off x="4111096" y="3617463"/>
            <a:ext cx="3943512" cy="406406"/>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Universal Windows Platform (UWP) </a:t>
            </a:r>
          </a:p>
        </p:txBody>
      </p:sp>
      <p:sp>
        <p:nvSpPr>
          <p:cNvPr id="116" name="Rectangle 115">
            <a:extLst>
              <a:ext uri="{FF2B5EF4-FFF2-40B4-BE49-F238E27FC236}">
                <a16:creationId xmlns:a16="http://schemas.microsoft.com/office/drawing/2014/main" id="{47048F57-66CD-4D90-A7A9-FE1F4E9B2AD7}"/>
              </a:ext>
            </a:extLst>
          </p:cNvPr>
          <p:cNvSpPr/>
          <p:nvPr/>
        </p:nvSpPr>
        <p:spPr bwMode="auto">
          <a:xfrm>
            <a:off x="90255" y="3958289"/>
            <a:ext cx="3929366" cy="406406"/>
          </a:xfrm>
          <a:prstGeom prst="rect">
            <a:avLst/>
          </a:prstGeom>
          <a:solidFill>
            <a:srgbClr val="00206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BizTalk </a:t>
            </a:r>
          </a:p>
        </p:txBody>
      </p:sp>
      <p:pic>
        <p:nvPicPr>
          <p:cNvPr id="117" name="Picture 116">
            <a:extLst>
              <a:ext uri="{FF2B5EF4-FFF2-40B4-BE49-F238E27FC236}">
                <a16:creationId xmlns:a16="http://schemas.microsoft.com/office/drawing/2014/main" id="{42EBDED6-56DB-4F00-BFAF-3D0CF28D8465}"/>
              </a:ext>
            </a:extLst>
          </p:cNvPr>
          <p:cNvPicPr>
            <a:picLocks noChangeAspect="1"/>
          </p:cNvPicPr>
          <p:nvPr/>
        </p:nvPicPr>
        <p:blipFill>
          <a:blip r:embed="rId64" cstate="print">
            <a:extLst>
              <a:ext uri="{28A0092B-C50C-407E-A947-70E740481C1C}">
                <a14:useLocalDpi xmlns:a14="http://schemas.microsoft.com/office/drawing/2010/main" val="0"/>
              </a:ext>
            </a:extLst>
          </a:blip>
          <a:stretch>
            <a:fillRect/>
          </a:stretch>
        </p:blipFill>
        <p:spPr>
          <a:xfrm>
            <a:off x="188856" y="3322274"/>
            <a:ext cx="841181" cy="437414"/>
          </a:xfrm>
          <a:prstGeom prst="rect">
            <a:avLst/>
          </a:prstGeom>
        </p:spPr>
      </p:pic>
      <p:pic>
        <p:nvPicPr>
          <p:cNvPr id="118" name="Picture 117">
            <a:extLst>
              <a:ext uri="{FF2B5EF4-FFF2-40B4-BE49-F238E27FC236}">
                <a16:creationId xmlns:a16="http://schemas.microsoft.com/office/drawing/2014/main" id="{B198E98B-9CDC-4BFD-AFC8-ED5AF570BAC8}"/>
              </a:ext>
            </a:extLst>
          </p:cNvPr>
          <p:cNvPicPr>
            <a:picLocks noChangeAspect="1"/>
          </p:cNvPicPr>
          <p:nvPr/>
        </p:nvPicPr>
        <p:blipFill>
          <a:blip r:embed="rId65" cstate="print">
            <a:extLst>
              <a:ext uri="{BEBA8EAE-BF5A-486C-A8C5-ECC9F3942E4B}">
                <a14:imgProps xmlns:a14="http://schemas.microsoft.com/office/drawing/2010/main">
                  <a14:imgLayer r:embed="rId66">
                    <a14:imgEffect>
                      <a14:backgroundRemoval t="2892" b="89989" l="3006" r="98349">
                        <a14:foregroundMark x1="11727" y1="67853" x2="11727" y2="67853"/>
                        <a14:foregroundMark x1="3048" y1="64961" x2="3048" y2="64961"/>
                        <a14:foregroundMark x1="94454" y1="79199" x2="94454" y2="79199"/>
                        <a14:foregroundMark x1="98349" y1="72970" x2="98349" y2="72970"/>
                        <a14:foregroundMark x1="46825" y1="23471" x2="46825" y2="23471"/>
                        <a14:foregroundMark x1="40728" y1="10901" x2="40728" y2="10901"/>
                        <a14:foregroundMark x1="44623" y1="9789" x2="44623" y2="9789"/>
                        <a14:foregroundMark x1="50042" y1="2892" x2="50042" y2="2892"/>
                        <a14:foregroundMark x1="55038" y1="10345" x2="55038" y2="10345"/>
                        <a14:foregroundMark x1="59356" y1="11457" x2="59356" y2="11457"/>
                        <a14:foregroundMark x1="50042" y1="31924" x2="50042" y2="31924"/>
                      </a14:backgroundRemoval>
                    </a14:imgEffect>
                  </a14:imgLayer>
                </a14:imgProps>
              </a:ext>
              <a:ext uri="{28A0092B-C50C-407E-A947-70E740481C1C}">
                <a14:useLocalDpi xmlns:a14="http://schemas.microsoft.com/office/drawing/2010/main" val="0"/>
              </a:ext>
            </a:extLst>
          </a:blip>
          <a:stretch>
            <a:fillRect/>
          </a:stretch>
        </p:blipFill>
        <p:spPr>
          <a:xfrm>
            <a:off x="1426093" y="3183992"/>
            <a:ext cx="1529274" cy="582057"/>
          </a:xfrm>
          <a:prstGeom prst="rect">
            <a:avLst/>
          </a:prstGeom>
        </p:spPr>
      </p:pic>
    </p:spTree>
    <p:extLst>
      <p:ext uri="{BB962C8B-B14F-4D97-AF65-F5344CB8AC3E}">
        <p14:creationId xmlns:p14="http://schemas.microsoft.com/office/powerpoint/2010/main" val="409266893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MT">
    <p:bg>
      <p:bgPr>
        <a:solidFill>
          <a:schemeClr val="bg1"/>
        </a:solidFill>
        <a:effectLst/>
      </p:bgPr>
    </p:bg>
    <p:spTree>
      <p:nvGrpSpPr>
        <p:cNvPr id="1" name=""/>
        <p:cNvGrpSpPr/>
        <p:nvPr/>
      </p:nvGrpSpPr>
      <p:grpSpPr>
        <a:xfrm>
          <a:off x="0" y="0"/>
          <a:ext cx="0" cy="0"/>
          <a:chOff x="0" y="0"/>
          <a:chExt cx="0" cy="0"/>
        </a:xfrm>
      </p:grpSpPr>
      <p:pic>
        <p:nvPicPr>
          <p:cNvPr id="28" name="Picture 27" descr="A close up of a mans face&#10;&#10;Description generated with high confidence">
            <a:extLst>
              <a:ext uri="{FF2B5EF4-FFF2-40B4-BE49-F238E27FC236}">
                <a16:creationId xmlns:a16="http://schemas.microsoft.com/office/drawing/2014/main" id="{1D1F756C-E636-4993-B24F-FF45753BC6EE}"/>
              </a:ext>
            </a:extLst>
          </p:cNvPr>
          <p:cNvPicPr>
            <a:picLocks noChangeAspect="1"/>
          </p:cNvPicPr>
          <p:nvPr/>
        </p:nvPicPr>
        <p:blipFill rotWithShape="1">
          <a:blip r:embed="rId2">
            <a:extLst>
              <a:ext uri="{28A0092B-C50C-407E-A947-70E740481C1C}">
                <a14:useLocalDpi xmlns:a14="http://schemas.microsoft.com/office/drawing/2010/main" val="0"/>
              </a:ext>
            </a:extLst>
          </a:blip>
          <a:srcRect t="-1" b="-2064"/>
          <a:stretch/>
        </p:blipFill>
        <p:spPr>
          <a:xfrm>
            <a:off x="8666910" y="1449673"/>
            <a:ext cx="1665213" cy="4388626"/>
          </a:xfrm>
          <a:prstGeom prst="rect">
            <a:avLst/>
          </a:prstGeom>
        </p:spPr>
      </p:pic>
      <p:pic>
        <p:nvPicPr>
          <p:cNvPr id="11" name="Picture 10">
            <a:extLst>
              <a:ext uri="{FF2B5EF4-FFF2-40B4-BE49-F238E27FC236}">
                <a16:creationId xmlns:a16="http://schemas.microsoft.com/office/drawing/2014/main" id="{799DC598-AE82-4419-AE4D-56EB00CEB7BE}"/>
              </a:ext>
            </a:extLst>
          </p:cNvPr>
          <p:cNvPicPr>
            <a:picLocks noChangeAspect="1"/>
          </p:cNvPicPr>
          <p:nvPr/>
        </p:nvPicPr>
        <p:blipFill rotWithShape="1">
          <a:blip r:embed="rId3">
            <a:extLst>
              <a:ext uri="{28A0092B-C50C-407E-A947-70E740481C1C}">
                <a14:useLocalDpi xmlns:a14="http://schemas.microsoft.com/office/drawing/2010/main" val="0"/>
              </a:ext>
            </a:extLst>
          </a:blip>
          <a:srcRect l="17344" t="5209" r="19352" b="5887"/>
          <a:stretch/>
        </p:blipFill>
        <p:spPr>
          <a:xfrm>
            <a:off x="408958" y="1470085"/>
            <a:ext cx="1569964" cy="4347803"/>
          </a:xfrm>
          <a:prstGeom prst="rect">
            <a:avLst/>
          </a:prstGeom>
        </p:spPr>
      </p:pic>
      <p:pic>
        <p:nvPicPr>
          <p:cNvPr id="18" name="Picture 17">
            <a:extLst>
              <a:ext uri="{FF2B5EF4-FFF2-40B4-BE49-F238E27FC236}">
                <a16:creationId xmlns:a16="http://schemas.microsoft.com/office/drawing/2014/main" id="{3508756D-DA34-4BC8-B004-2DFBE96F86B8}"/>
              </a:ext>
            </a:extLst>
          </p:cNvPr>
          <p:cNvPicPr>
            <a:picLocks noChangeAspect="1"/>
          </p:cNvPicPr>
          <p:nvPr/>
        </p:nvPicPr>
        <p:blipFill rotWithShape="1">
          <a:blip r:embed="rId4">
            <a:extLst>
              <a:ext uri="{28A0092B-C50C-407E-A947-70E740481C1C}">
                <a14:useLocalDpi xmlns:a14="http://schemas.microsoft.com/office/drawing/2010/main" val="0"/>
              </a:ext>
            </a:extLst>
          </a:blip>
          <a:srcRect l="5440" r="710"/>
          <a:stretch/>
        </p:blipFill>
        <p:spPr>
          <a:xfrm>
            <a:off x="3147505" y="1440460"/>
            <a:ext cx="2028700" cy="4287814"/>
          </a:xfrm>
          <a:prstGeom prst="rect">
            <a:avLst/>
          </a:prstGeom>
        </p:spPr>
      </p:pic>
      <p:pic>
        <p:nvPicPr>
          <p:cNvPr id="24" name="Picture 23">
            <a:extLst>
              <a:ext uri="{FF2B5EF4-FFF2-40B4-BE49-F238E27FC236}">
                <a16:creationId xmlns:a16="http://schemas.microsoft.com/office/drawing/2014/main" id="{2A5696B3-F9D1-423F-BA4A-F1ECDA134141}"/>
              </a:ext>
            </a:extLst>
          </p:cNvPr>
          <p:cNvPicPr>
            <a:picLocks noChangeAspect="1"/>
          </p:cNvPicPr>
          <p:nvPr/>
        </p:nvPicPr>
        <p:blipFill rotWithShape="1">
          <a:blip r:embed="rId5">
            <a:extLst>
              <a:ext uri="{28A0092B-C50C-407E-A947-70E740481C1C}">
                <a14:useLocalDpi xmlns:a14="http://schemas.microsoft.com/office/drawing/2010/main" val="0"/>
              </a:ext>
            </a:extLst>
          </a:blip>
          <a:srcRect l="18794" t="10158" r="18493" b="4292"/>
          <a:stretch/>
        </p:blipFill>
        <p:spPr>
          <a:xfrm>
            <a:off x="6295796" y="1440460"/>
            <a:ext cx="1594007" cy="4287814"/>
          </a:xfrm>
          <a:prstGeom prst="rect">
            <a:avLst/>
          </a:prstGeom>
        </p:spPr>
      </p:pic>
      <p:sp>
        <p:nvSpPr>
          <p:cNvPr id="19" name="TextBox 18"/>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Senior Management Team</a:t>
            </a:r>
            <a:endParaRPr lang="en-GB" sz="4400" dirty="0">
              <a:solidFill>
                <a:srgbClr val="21B9EC"/>
              </a:solidFill>
              <a:latin typeface="+mj-lt"/>
            </a:endParaRPr>
          </a:p>
        </p:txBody>
      </p:sp>
      <p:pic>
        <p:nvPicPr>
          <p:cNvPr id="9" name="Picture 8" descr="A picture containing clothing&#10;&#10;Description generated with very high confidence">
            <a:extLst>
              <a:ext uri="{FF2B5EF4-FFF2-40B4-BE49-F238E27FC236}">
                <a16:creationId xmlns:a16="http://schemas.microsoft.com/office/drawing/2014/main" id="{9E38E0D7-97F6-48BB-A9BB-E144DA9DA95F}"/>
              </a:ext>
            </a:extLst>
          </p:cNvPr>
          <p:cNvPicPr>
            <a:picLocks noChangeAspect="1"/>
          </p:cNvPicPr>
          <p:nvPr/>
        </p:nvPicPr>
        <p:blipFill rotWithShape="1">
          <a:blip r:embed="rId6">
            <a:extLst>
              <a:ext uri="{28A0092B-C50C-407E-A947-70E740481C1C}">
                <a14:useLocalDpi xmlns:a14="http://schemas.microsoft.com/office/drawing/2010/main" val="0"/>
              </a:ext>
            </a:extLst>
          </a:blip>
          <a:srcRect r="1233"/>
          <a:stretch/>
        </p:blipFill>
        <p:spPr>
          <a:xfrm>
            <a:off x="1540418" y="2518755"/>
            <a:ext cx="2288713" cy="4224925"/>
          </a:xfrm>
          <a:prstGeom prst="rect">
            <a:avLst/>
          </a:prstGeom>
        </p:spPr>
      </p:pic>
      <p:pic>
        <p:nvPicPr>
          <p:cNvPr id="13" name="Picture 12">
            <a:extLst>
              <a:ext uri="{FF2B5EF4-FFF2-40B4-BE49-F238E27FC236}">
                <a16:creationId xmlns:a16="http://schemas.microsoft.com/office/drawing/2014/main" id="{632226BB-70FB-4950-BB08-5E4640F541F3}"/>
              </a:ext>
            </a:extLst>
          </p:cNvPr>
          <p:cNvPicPr>
            <a:picLocks noChangeAspect="1"/>
          </p:cNvPicPr>
          <p:nvPr/>
        </p:nvPicPr>
        <p:blipFill rotWithShape="1">
          <a:blip r:embed="rId7">
            <a:extLst>
              <a:ext uri="{28A0092B-C50C-407E-A947-70E740481C1C}">
                <a14:useLocalDpi xmlns:a14="http://schemas.microsoft.com/office/drawing/2010/main" val="0"/>
              </a:ext>
            </a:extLst>
          </a:blip>
          <a:srcRect l="14817" t="6739" r="18280" b="4356"/>
          <a:stretch/>
        </p:blipFill>
        <p:spPr>
          <a:xfrm>
            <a:off x="9902017" y="2443942"/>
            <a:ext cx="1659268" cy="4347803"/>
          </a:xfrm>
          <a:prstGeom prst="rect">
            <a:avLst/>
          </a:prstGeom>
        </p:spPr>
      </p:pic>
      <p:pic>
        <p:nvPicPr>
          <p:cNvPr id="15" name="Picture 14">
            <a:extLst>
              <a:ext uri="{FF2B5EF4-FFF2-40B4-BE49-F238E27FC236}">
                <a16:creationId xmlns:a16="http://schemas.microsoft.com/office/drawing/2014/main" id="{5A236106-1574-45CD-B3EE-0B2FA8D71DB5}"/>
              </a:ext>
            </a:extLst>
          </p:cNvPr>
          <p:cNvPicPr>
            <a:picLocks noChangeAspect="1"/>
          </p:cNvPicPr>
          <p:nvPr/>
        </p:nvPicPr>
        <p:blipFill rotWithShape="1">
          <a:blip r:embed="rId8">
            <a:extLst>
              <a:ext uri="{28A0092B-C50C-407E-A947-70E740481C1C}">
                <a14:useLocalDpi xmlns:a14="http://schemas.microsoft.com/office/drawing/2010/main" val="0"/>
              </a:ext>
            </a:extLst>
          </a:blip>
          <a:srcRect l="-257" t="934" r="2233" b="1273"/>
          <a:stretch/>
        </p:blipFill>
        <p:spPr>
          <a:xfrm>
            <a:off x="4214026" y="2369127"/>
            <a:ext cx="2676698" cy="4365773"/>
          </a:xfrm>
          <a:prstGeom prst="rect">
            <a:avLst/>
          </a:prstGeom>
        </p:spPr>
      </p:pic>
      <p:pic>
        <p:nvPicPr>
          <p:cNvPr id="20" name="Picture 19">
            <a:extLst>
              <a:ext uri="{FF2B5EF4-FFF2-40B4-BE49-F238E27FC236}">
                <a16:creationId xmlns:a16="http://schemas.microsoft.com/office/drawing/2014/main" id="{AB6AC728-3EB8-4505-919B-FFB5EF23CD4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63232" y="522629"/>
            <a:ext cx="1343238" cy="922295"/>
          </a:xfrm>
          <a:prstGeom prst="rect">
            <a:avLst/>
          </a:prstGeom>
        </p:spPr>
      </p:pic>
      <p:pic>
        <p:nvPicPr>
          <p:cNvPr id="21" name="Picture 2" descr="http://www.mhalliday.co.uk/wp/wp-content/uploads/2014/09/mbcs-logo-colour-small.png">
            <a:extLst>
              <a:ext uri="{FF2B5EF4-FFF2-40B4-BE49-F238E27FC236}">
                <a16:creationId xmlns:a16="http://schemas.microsoft.com/office/drawing/2014/main" id="{18933130-94A0-4FD9-BAC9-2A848B7D29F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6313"/>
          <a:stretch/>
        </p:blipFill>
        <p:spPr bwMode="auto">
          <a:xfrm>
            <a:off x="9999365" y="522629"/>
            <a:ext cx="1919365" cy="947456"/>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D401186E-1639-4141-BE23-3132D9E298C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015309" y="5858710"/>
            <a:ext cx="525714" cy="876190"/>
          </a:xfrm>
          <a:prstGeom prst="rect">
            <a:avLst/>
          </a:prstGeom>
          <a:ln w="12700">
            <a:solidFill>
              <a:schemeClr val="bg1"/>
            </a:solidFill>
          </a:ln>
        </p:spPr>
      </p:pic>
      <p:pic>
        <p:nvPicPr>
          <p:cNvPr id="23" name="Picture 22">
            <a:extLst>
              <a:ext uri="{FF2B5EF4-FFF2-40B4-BE49-F238E27FC236}">
                <a16:creationId xmlns:a16="http://schemas.microsoft.com/office/drawing/2014/main" id="{2F3A80CC-9858-4062-9502-2912063F64F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962794" y="5858710"/>
            <a:ext cx="525714" cy="876190"/>
          </a:xfrm>
          <a:prstGeom prst="rect">
            <a:avLst/>
          </a:prstGeom>
          <a:ln w="12700">
            <a:solidFill>
              <a:schemeClr val="bg1"/>
            </a:solidFill>
          </a:ln>
        </p:spPr>
      </p:pic>
      <p:pic>
        <p:nvPicPr>
          <p:cNvPr id="25" name="Picture 24">
            <a:extLst>
              <a:ext uri="{FF2B5EF4-FFF2-40B4-BE49-F238E27FC236}">
                <a16:creationId xmlns:a16="http://schemas.microsoft.com/office/drawing/2014/main" id="{358BF02D-2C74-4FD1-94DB-9E9C3AE1A84B}"/>
              </a:ext>
            </a:extLst>
          </p:cNvPr>
          <p:cNvPicPr>
            <a:picLocks noChangeAspect="1"/>
          </p:cNvPicPr>
          <p:nvPr/>
        </p:nvPicPr>
        <p:blipFill rotWithShape="1">
          <a:blip r:embed="rId12">
            <a:extLst>
              <a:ext uri="{28A0092B-C50C-407E-A947-70E740481C1C}">
                <a14:useLocalDpi xmlns:a14="http://schemas.microsoft.com/office/drawing/2010/main" val="0"/>
              </a:ext>
            </a:extLst>
          </a:blip>
          <a:srcRect l="23517" t="7158" r="19209" b="4325"/>
          <a:stretch/>
        </p:blipFill>
        <p:spPr>
          <a:xfrm>
            <a:off x="7362086" y="2518755"/>
            <a:ext cx="1960439" cy="4283350"/>
          </a:xfrm>
          <a:prstGeom prst="rect">
            <a:avLst/>
          </a:prstGeom>
        </p:spPr>
      </p:pic>
      <p:pic>
        <p:nvPicPr>
          <p:cNvPr id="26" name="Picture 25">
            <a:extLst>
              <a:ext uri="{FF2B5EF4-FFF2-40B4-BE49-F238E27FC236}">
                <a16:creationId xmlns:a16="http://schemas.microsoft.com/office/drawing/2014/main" id="{EE0748BB-0623-4C7C-B9DB-2E035D92CD1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534587" y="5858710"/>
            <a:ext cx="525714" cy="876190"/>
          </a:xfrm>
          <a:prstGeom prst="rect">
            <a:avLst/>
          </a:prstGeom>
          <a:ln w="12700">
            <a:solidFill>
              <a:schemeClr val="bg1"/>
            </a:solidFill>
          </a:ln>
        </p:spPr>
      </p:pic>
      <p:pic>
        <p:nvPicPr>
          <p:cNvPr id="27" name="Picture 26">
            <a:extLst>
              <a:ext uri="{FF2B5EF4-FFF2-40B4-BE49-F238E27FC236}">
                <a16:creationId xmlns:a16="http://schemas.microsoft.com/office/drawing/2014/main" id="{97CAE5CB-EF7D-4152-9BDF-AC0D658E5EF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67255" y="5867490"/>
            <a:ext cx="525714" cy="876190"/>
          </a:xfrm>
          <a:prstGeom prst="rect">
            <a:avLst/>
          </a:prstGeom>
          <a:ln w="12700">
            <a:solidFill>
              <a:schemeClr val="bg1"/>
            </a:solidFill>
          </a:ln>
        </p:spPr>
      </p:pic>
    </p:spTree>
    <p:extLst>
      <p:ext uri="{BB962C8B-B14F-4D97-AF65-F5344CB8AC3E}">
        <p14:creationId xmlns:p14="http://schemas.microsoft.com/office/powerpoint/2010/main" val="363357097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usiness Development Team">
    <p:bg>
      <p:bgPr>
        <a:solidFill>
          <a:schemeClr val="bg1"/>
        </a:solidFill>
        <a:effectLst/>
      </p:bgPr>
    </p:bg>
    <p:spTree>
      <p:nvGrpSpPr>
        <p:cNvPr id="1" name=""/>
        <p:cNvGrpSpPr/>
        <p:nvPr/>
      </p:nvGrpSpPr>
      <p:grpSpPr>
        <a:xfrm>
          <a:off x="0" y="0"/>
          <a:ext cx="0" cy="0"/>
          <a:chOff x="0" y="0"/>
          <a:chExt cx="0" cy="0"/>
        </a:xfrm>
      </p:grpSpPr>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6925" y="1895649"/>
            <a:ext cx="1587244" cy="4812525"/>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741" y="1901433"/>
            <a:ext cx="1771321" cy="4812525"/>
          </a:xfrm>
          <a:prstGeom prst="rect">
            <a:avLst/>
          </a:prstGeom>
        </p:spPr>
      </p:pic>
      <p:pic>
        <p:nvPicPr>
          <p:cNvPr id="4" name="Picture 3">
            <a:extLst>
              <a:ext uri="{FF2B5EF4-FFF2-40B4-BE49-F238E27FC236}">
                <a16:creationId xmlns:a16="http://schemas.microsoft.com/office/drawing/2014/main" id="{71E86A4A-D447-45EB-8925-CDA33CB6FD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5145" y="2023710"/>
            <a:ext cx="1736644" cy="4681941"/>
          </a:xfrm>
          <a:prstGeom prst="rect">
            <a:avLst/>
          </a:prstGeom>
        </p:spPr>
      </p:pic>
      <p:sp>
        <p:nvSpPr>
          <p:cNvPr id="9" name="TextBox 8">
            <a:extLst>
              <a:ext uri="{FF2B5EF4-FFF2-40B4-BE49-F238E27FC236}">
                <a16:creationId xmlns:a16="http://schemas.microsoft.com/office/drawing/2014/main" id="{394F5D97-66F7-40B9-BFAD-2555BD8F6BBD}"/>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Business Development</a:t>
            </a:r>
            <a:endParaRPr lang="en-GB" sz="4400" dirty="0">
              <a:solidFill>
                <a:srgbClr val="21B9EC"/>
              </a:solidFill>
              <a:latin typeface="+mj-lt"/>
            </a:endParaRPr>
          </a:p>
        </p:txBody>
      </p:sp>
      <p:pic>
        <p:nvPicPr>
          <p:cNvPr id="19" name="Picture 18">
            <a:extLst>
              <a:ext uri="{FF2B5EF4-FFF2-40B4-BE49-F238E27FC236}">
                <a16:creationId xmlns:a16="http://schemas.microsoft.com/office/drawing/2014/main" id="{FF18F7D3-ED78-4118-B9E5-4C8986062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43764" y="2050226"/>
            <a:ext cx="1674551" cy="4657948"/>
          </a:xfrm>
          <a:prstGeom prst="rect">
            <a:avLst/>
          </a:prstGeom>
        </p:spPr>
      </p:pic>
    </p:spTree>
    <p:extLst>
      <p:ext uri="{BB962C8B-B14F-4D97-AF65-F5344CB8AC3E}">
        <p14:creationId xmlns:p14="http://schemas.microsoft.com/office/powerpoint/2010/main" val="45208342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Development Team">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43AE41-B6E7-422B-9E12-58FB866C37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8775" y="1470027"/>
            <a:ext cx="1468882" cy="3942790"/>
          </a:xfrm>
          <a:prstGeom prst="rect">
            <a:avLst/>
          </a:prstGeom>
        </p:spPr>
      </p:pic>
      <p:pic>
        <p:nvPicPr>
          <p:cNvPr id="25" name="Picture 2" descr="http://www.mhalliday.co.uk/wp/wp-content/uploads/2014/09/mbcs-logo-colour-small.png">
            <a:extLst>
              <a:ext uri="{FF2B5EF4-FFF2-40B4-BE49-F238E27FC236}">
                <a16:creationId xmlns:a16="http://schemas.microsoft.com/office/drawing/2014/main" id="{2AF2A9DF-3834-4559-BF16-755D4834B4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321" y="444771"/>
            <a:ext cx="2226893" cy="102987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99661825-ACED-4743-904F-2856DBAA80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2928" y="1387366"/>
            <a:ext cx="1281741" cy="4025450"/>
          </a:xfrm>
          <a:prstGeom prst="rect">
            <a:avLst/>
          </a:prstGeom>
        </p:spPr>
      </p:pic>
      <p:pic>
        <p:nvPicPr>
          <p:cNvPr id="27" name="Picture 26" descr="A person wearing a suit and tie&#10;&#10;Description generated with very high confidence">
            <a:extLst>
              <a:ext uri="{FF2B5EF4-FFF2-40B4-BE49-F238E27FC236}">
                <a16:creationId xmlns:a16="http://schemas.microsoft.com/office/drawing/2014/main" id="{ABA3772B-199E-4F1C-957A-E1059BA5B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07866" y="1387366"/>
            <a:ext cx="1383304" cy="4055237"/>
          </a:xfrm>
          <a:prstGeom prst="rect">
            <a:avLst/>
          </a:prstGeom>
        </p:spPr>
      </p:pic>
      <p:pic>
        <p:nvPicPr>
          <p:cNvPr id="28" name="Picture 27">
            <a:extLst>
              <a:ext uri="{FF2B5EF4-FFF2-40B4-BE49-F238E27FC236}">
                <a16:creationId xmlns:a16="http://schemas.microsoft.com/office/drawing/2014/main" id="{B65D4917-2EA1-425D-B9D8-04E74AEC27C0}"/>
              </a:ext>
            </a:extLst>
          </p:cNvPr>
          <p:cNvPicPr>
            <a:picLocks noChangeAspect="1"/>
          </p:cNvPicPr>
          <p:nvPr/>
        </p:nvPicPr>
        <p:blipFill rotWithShape="1">
          <a:blip r:embed="rId6">
            <a:extLst>
              <a:ext uri="{28A0092B-C50C-407E-A947-70E740481C1C}">
                <a14:useLocalDpi xmlns:a14="http://schemas.microsoft.com/office/drawing/2010/main" val="0"/>
              </a:ext>
            </a:extLst>
          </a:blip>
          <a:srcRect l="2089" r="2387"/>
          <a:stretch/>
        </p:blipFill>
        <p:spPr>
          <a:xfrm>
            <a:off x="9244702" y="1340111"/>
            <a:ext cx="1335403" cy="4055237"/>
          </a:xfrm>
          <a:prstGeom prst="rect">
            <a:avLst/>
          </a:prstGeom>
        </p:spPr>
      </p:pic>
      <p:pic>
        <p:nvPicPr>
          <p:cNvPr id="29" name="Picture 28">
            <a:extLst>
              <a:ext uri="{FF2B5EF4-FFF2-40B4-BE49-F238E27FC236}">
                <a16:creationId xmlns:a16="http://schemas.microsoft.com/office/drawing/2014/main" id="{14A25343-8ABA-4598-8E69-F757B3CD85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88650" y="2787471"/>
            <a:ext cx="2034259" cy="3992370"/>
          </a:xfrm>
          <a:prstGeom prst="rect">
            <a:avLst/>
          </a:prstGeom>
        </p:spPr>
      </p:pic>
      <p:pic>
        <p:nvPicPr>
          <p:cNvPr id="31" name="Picture 30">
            <a:extLst>
              <a:ext uri="{FF2B5EF4-FFF2-40B4-BE49-F238E27FC236}">
                <a16:creationId xmlns:a16="http://schemas.microsoft.com/office/drawing/2014/main" id="{E0FD79A8-1491-428F-B79F-C27485703E49}"/>
              </a:ext>
            </a:extLst>
          </p:cNvPr>
          <p:cNvPicPr>
            <a:picLocks noChangeAspect="1"/>
          </p:cNvPicPr>
          <p:nvPr/>
        </p:nvPicPr>
        <p:blipFill rotWithShape="1">
          <a:blip r:embed="rId8">
            <a:extLst>
              <a:ext uri="{28A0092B-C50C-407E-A947-70E740481C1C}">
                <a14:useLocalDpi xmlns:a14="http://schemas.microsoft.com/office/drawing/2010/main" val="0"/>
              </a:ext>
            </a:extLst>
          </a:blip>
          <a:srcRect l="18652" t="6102" r="21450" b="5641"/>
          <a:stretch/>
        </p:blipFill>
        <p:spPr>
          <a:xfrm>
            <a:off x="777388" y="1263535"/>
            <a:ext cx="1428071" cy="4149281"/>
          </a:xfrm>
          <a:prstGeom prst="rect">
            <a:avLst/>
          </a:prstGeom>
        </p:spPr>
      </p:pic>
      <p:pic>
        <p:nvPicPr>
          <p:cNvPr id="32" name="Picture 31">
            <a:extLst>
              <a:ext uri="{FF2B5EF4-FFF2-40B4-BE49-F238E27FC236}">
                <a16:creationId xmlns:a16="http://schemas.microsoft.com/office/drawing/2014/main" id="{584DF2A5-18C4-4160-A689-D6947A0A8C2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06050" y="1470026"/>
            <a:ext cx="1409292" cy="3942790"/>
          </a:xfrm>
          <a:prstGeom prst="rect">
            <a:avLst/>
          </a:prstGeom>
        </p:spPr>
      </p:pic>
      <p:pic>
        <p:nvPicPr>
          <p:cNvPr id="33" name="Picture 32">
            <a:extLst>
              <a:ext uri="{FF2B5EF4-FFF2-40B4-BE49-F238E27FC236}">
                <a16:creationId xmlns:a16="http://schemas.microsoft.com/office/drawing/2014/main" id="{B1154BD8-691F-46BC-B330-48A41EA3E7A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031717" y="1450233"/>
            <a:ext cx="1636589" cy="3992370"/>
          </a:xfrm>
          <a:prstGeom prst="rect">
            <a:avLst/>
          </a:prstGeom>
        </p:spPr>
      </p:pic>
      <p:pic>
        <p:nvPicPr>
          <p:cNvPr id="34" name="Picture 33">
            <a:extLst>
              <a:ext uri="{FF2B5EF4-FFF2-40B4-BE49-F238E27FC236}">
                <a16:creationId xmlns:a16="http://schemas.microsoft.com/office/drawing/2014/main" id="{AE14F3B1-BFD4-4493-9CC5-B8E77481EECC}"/>
              </a:ext>
            </a:extLst>
          </p:cNvPr>
          <p:cNvPicPr>
            <a:picLocks noChangeAspect="1"/>
          </p:cNvPicPr>
          <p:nvPr/>
        </p:nvPicPr>
        <p:blipFill rotWithShape="1">
          <a:blip r:embed="rId11">
            <a:extLst>
              <a:ext uri="{28A0092B-C50C-407E-A947-70E740481C1C}">
                <a14:useLocalDpi xmlns:a14="http://schemas.microsoft.com/office/drawing/2010/main" val="0"/>
              </a:ext>
            </a:extLst>
          </a:blip>
          <a:srcRect l="17348" t="10531" r="20877" b="4550"/>
          <a:stretch/>
        </p:blipFill>
        <p:spPr>
          <a:xfrm>
            <a:off x="3240598" y="2834905"/>
            <a:ext cx="1472802" cy="3992370"/>
          </a:xfrm>
          <a:prstGeom prst="rect">
            <a:avLst/>
          </a:prstGeom>
        </p:spPr>
      </p:pic>
      <p:pic>
        <p:nvPicPr>
          <p:cNvPr id="36" name="Picture 35">
            <a:extLst>
              <a:ext uri="{FF2B5EF4-FFF2-40B4-BE49-F238E27FC236}">
                <a16:creationId xmlns:a16="http://schemas.microsoft.com/office/drawing/2014/main" id="{C0589EA7-5CAE-419E-A8C6-5C1E20782DE7}"/>
              </a:ext>
            </a:extLst>
          </p:cNvPr>
          <p:cNvPicPr>
            <a:picLocks noChangeAspect="1"/>
          </p:cNvPicPr>
          <p:nvPr/>
        </p:nvPicPr>
        <p:blipFill rotWithShape="1">
          <a:blip r:embed="rId12">
            <a:extLst>
              <a:ext uri="{28A0092B-C50C-407E-A947-70E740481C1C}">
                <a14:useLocalDpi xmlns:a14="http://schemas.microsoft.com/office/drawing/2010/main" val="0"/>
              </a:ext>
            </a:extLst>
          </a:blip>
          <a:srcRect l="18140" t="5502" r="20114" b="5755"/>
          <a:stretch/>
        </p:blipFill>
        <p:spPr>
          <a:xfrm>
            <a:off x="5077958" y="2477193"/>
            <a:ext cx="1534931" cy="4350082"/>
          </a:xfrm>
          <a:prstGeom prst="rect">
            <a:avLst/>
          </a:prstGeom>
        </p:spPr>
      </p:pic>
      <p:pic>
        <p:nvPicPr>
          <p:cNvPr id="37" name="Picture 36">
            <a:extLst>
              <a:ext uri="{FF2B5EF4-FFF2-40B4-BE49-F238E27FC236}">
                <a16:creationId xmlns:a16="http://schemas.microsoft.com/office/drawing/2014/main" id="{BAA07F51-D281-4D65-B97F-9C9E2C67C098}"/>
              </a:ext>
            </a:extLst>
          </p:cNvPr>
          <p:cNvPicPr>
            <a:picLocks noChangeAspect="1"/>
          </p:cNvPicPr>
          <p:nvPr/>
        </p:nvPicPr>
        <p:blipFill rotWithShape="1">
          <a:blip r:embed="rId13">
            <a:extLst>
              <a:ext uri="{28A0092B-C50C-407E-A947-70E740481C1C}">
                <a14:useLocalDpi xmlns:a14="http://schemas.microsoft.com/office/drawing/2010/main" val="0"/>
              </a:ext>
            </a:extLst>
          </a:blip>
          <a:srcRect l="21651" t="7207" r="16714" b="4552"/>
          <a:stretch/>
        </p:blipFill>
        <p:spPr>
          <a:xfrm>
            <a:off x="8459083" y="2681666"/>
            <a:ext cx="1468469" cy="4145609"/>
          </a:xfrm>
          <a:prstGeom prst="rect">
            <a:avLst/>
          </a:prstGeom>
        </p:spPr>
      </p:pic>
      <p:pic>
        <p:nvPicPr>
          <p:cNvPr id="39" name="Picture 38">
            <a:extLst>
              <a:ext uri="{FF2B5EF4-FFF2-40B4-BE49-F238E27FC236}">
                <a16:creationId xmlns:a16="http://schemas.microsoft.com/office/drawing/2014/main" id="{66623EA7-DB64-409D-A0FE-C396FD6D6C1B}"/>
              </a:ext>
            </a:extLst>
          </p:cNvPr>
          <p:cNvPicPr>
            <a:picLocks noChangeAspect="1"/>
          </p:cNvPicPr>
          <p:nvPr/>
        </p:nvPicPr>
        <p:blipFill rotWithShape="1">
          <a:blip r:embed="rId14">
            <a:extLst>
              <a:ext uri="{28A0092B-C50C-407E-A947-70E740481C1C}">
                <a14:useLocalDpi xmlns:a14="http://schemas.microsoft.com/office/drawing/2010/main" val="0"/>
              </a:ext>
            </a:extLst>
          </a:blip>
          <a:srcRect l="21163" t="9240" r="21047" b="3290"/>
          <a:stretch/>
        </p:blipFill>
        <p:spPr>
          <a:xfrm>
            <a:off x="1654548" y="2651761"/>
            <a:ext cx="1409292" cy="4206239"/>
          </a:xfrm>
          <a:prstGeom prst="rect">
            <a:avLst/>
          </a:prstGeom>
        </p:spPr>
      </p:pic>
      <p:pic>
        <p:nvPicPr>
          <p:cNvPr id="40" name="Picture 39">
            <a:extLst>
              <a:ext uri="{FF2B5EF4-FFF2-40B4-BE49-F238E27FC236}">
                <a16:creationId xmlns:a16="http://schemas.microsoft.com/office/drawing/2014/main" id="{CEBE9331-0263-406A-AD33-8FF35AE21B3A}"/>
              </a:ext>
            </a:extLst>
          </p:cNvPr>
          <p:cNvPicPr>
            <a:picLocks noChangeAspect="1"/>
          </p:cNvPicPr>
          <p:nvPr/>
        </p:nvPicPr>
        <p:blipFill rotWithShape="1">
          <a:blip r:embed="rId15">
            <a:extLst>
              <a:ext uri="{28A0092B-C50C-407E-A947-70E740481C1C}">
                <a14:useLocalDpi xmlns:a14="http://schemas.microsoft.com/office/drawing/2010/main" val="0"/>
              </a:ext>
            </a:extLst>
          </a:blip>
          <a:srcRect l="13002" t="7865" r="8749" b="5196"/>
          <a:stretch/>
        </p:blipFill>
        <p:spPr>
          <a:xfrm>
            <a:off x="25878" y="2651761"/>
            <a:ext cx="1428072" cy="4206240"/>
          </a:xfrm>
          <a:prstGeom prst="rect">
            <a:avLst/>
          </a:prstGeom>
        </p:spPr>
      </p:pic>
      <p:sp>
        <p:nvSpPr>
          <p:cNvPr id="41" name="TextBox 40">
            <a:extLst>
              <a:ext uri="{FF2B5EF4-FFF2-40B4-BE49-F238E27FC236}">
                <a16:creationId xmlns:a16="http://schemas.microsoft.com/office/drawing/2014/main" id="{33915EA3-3E1F-43E8-B3AA-7BC4545D2336}"/>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Software Development</a:t>
            </a:r>
            <a:endParaRPr lang="en-GB" sz="4400" dirty="0">
              <a:solidFill>
                <a:srgbClr val="21B9EC"/>
              </a:solidFill>
              <a:latin typeface="+mj-lt"/>
            </a:endParaRPr>
          </a:p>
        </p:txBody>
      </p:sp>
      <p:pic>
        <p:nvPicPr>
          <p:cNvPr id="42" name="Picture 41">
            <a:extLst>
              <a:ext uri="{FF2B5EF4-FFF2-40B4-BE49-F238E27FC236}">
                <a16:creationId xmlns:a16="http://schemas.microsoft.com/office/drawing/2014/main" id="{44C9E14F-7FBA-4147-B69F-A6FC9C29365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564124" y="5781722"/>
            <a:ext cx="525714" cy="876190"/>
          </a:xfrm>
          <a:prstGeom prst="rect">
            <a:avLst/>
          </a:prstGeom>
          <a:ln w="12700">
            <a:solidFill>
              <a:schemeClr val="bg1"/>
            </a:solidFill>
          </a:ln>
        </p:spPr>
      </p:pic>
      <p:pic>
        <p:nvPicPr>
          <p:cNvPr id="21" name="Picture 20">
            <a:extLst>
              <a:ext uri="{FF2B5EF4-FFF2-40B4-BE49-F238E27FC236}">
                <a16:creationId xmlns:a16="http://schemas.microsoft.com/office/drawing/2014/main" id="{4CD9B21E-C4DB-451E-8C32-75D533C377E9}"/>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9996846" y="2681666"/>
            <a:ext cx="1590984" cy="4176333"/>
          </a:xfrm>
          <a:prstGeom prst="rect">
            <a:avLst/>
          </a:prstGeom>
        </p:spPr>
      </p:pic>
    </p:spTree>
    <p:extLst>
      <p:ext uri="{BB962C8B-B14F-4D97-AF65-F5344CB8AC3E}">
        <p14:creationId xmlns:p14="http://schemas.microsoft.com/office/powerpoint/2010/main" val="378382210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nsultancy Services Team">
    <p:bg>
      <p:bgPr>
        <a:solidFill>
          <a:schemeClr val="bg1"/>
        </a:solidFill>
        <a:effectLst/>
      </p:bgPr>
    </p:bg>
    <p:spTree>
      <p:nvGrpSpPr>
        <p:cNvPr id="1" name=""/>
        <p:cNvGrpSpPr/>
        <p:nvPr/>
      </p:nvGrpSpPr>
      <p:grpSpPr>
        <a:xfrm>
          <a:off x="0" y="0"/>
          <a:ext cx="0" cy="0"/>
          <a:chOff x="0" y="0"/>
          <a:chExt cx="0" cy="0"/>
        </a:xfrm>
      </p:grpSpPr>
      <p:pic>
        <p:nvPicPr>
          <p:cNvPr id="12" name="Picture 4" descr="http://www.gbbuk.com/wp-content/uploads/2012/10/CharteredEngineerC3.png">
            <a:extLst>
              <a:ext uri="{FF2B5EF4-FFF2-40B4-BE49-F238E27FC236}">
                <a16:creationId xmlns:a16="http://schemas.microsoft.com/office/drawing/2014/main" id="{A51DF6FE-45D2-4058-9577-8596EAFC4E4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442" y="538400"/>
            <a:ext cx="2327986" cy="89670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ADB516CF-81AF-48A7-9830-6044093ADC46}"/>
              </a:ext>
            </a:extLst>
          </p:cNvPr>
          <p:cNvPicPr>
            <a:picLocks noChangeAspect="1"/>
          </p:cNvPicPr>
          <p:nvPr/>
        </p:nvPicPr>
        <p:blipFill rotWithShape="1">
          <a:blip r:embed="rId3">
            <a:extLst>
              <a:ext uri="{28A0092B-C50C-407E-A947-70E740481C1C}">
                <a14:useLocalDpi xmlns:a14="http://schemas.microsoft.com/office/drawing/2010/main" val="0"/>
              </a:ext>
            </a:extLst>
          </a:blip>
          <a:srcRect l="18158" t="9328" r="20582" b="5301"/>
          <a:stretch/>
        </p:blipFill>
        <p:spPr>
          <a:xfrm>
            <a:off x="7758195" y="1837112"/>
            <a:ext cx="1782252" cy="4897629"/>
          </a:xfrm>
          <a:prstGeom prst="rect">
            <a:avLst/>
          </a:prstGeom>
        </p:spPr>
      </p:pic>
      <p:pic>
        <p:nvPicPr>
          <p:cNvPr id="16" name="Picture 15" descr="A picture containing clothing&#10;&#10;Description generated with very high confidence">
            <a:extLst>
              <a:ext uri="{FF2B5EF4-FFF2-40B4-BE49-F238E27FC236}">
                <a16:creationId xmlns:a16="http://schemas.microsoft.com/office/drawing/2014/main" id="{F89B5CF8-1CB1-41C2-8AFB-C1873377F5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7267" y="1768895"/>
            <a:ext cx="2691895" cy="4907949"/>
          </a:xfrm>
          <a:prstGeom prst="rect">
            <a:avLst/>
          </a:prstGeom>
        </p:spPr>
      </p:pic>
      <p:pic>
        <p:nvPicPr>
          <p:cNvPr id="17" name="Picture 2" descr="http://www.mhalliday.co.uk/wp/wp-content/uploads/2014/09/mbcs-logo-colour-small.png">
            <a:extLst>
              <a:ext uri="{FF2B5EF4-FFF2-40B4-BE49-F238E27FC236}">
                <a16:creationId xmlns:a16="http://schemas.microsoft.com/office/drawing/2014/main" id="{77574BEC-A766-47FF-B742-C92D9D0DEE4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313"/>
          <a:stretch/>
        </p:blipFill>
        <p:spPr bwMode="auto">
          <a:xfrm>
            <a:off x="9891193" y="538400"/>
            <a:ext cx="1919365" cy="947456"/>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4E6F8C60-6BD1-412A-A656-6AF381CBAC8E}"/>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Consultancy Services</a:t>
            </a:r>
            <a:endParaRPr lang="en-GB" sz="4400" dirty="0">
              <a:solidFill>
                <a:srgbClr val="21B9EC"/>
              </a:solidFill>
              <a:latin typeface="+mj-lt"/>
            </a:endParaRPr>
          </a:p>
        </p:txBody>
      </p:sp>
      <p:pic>
        <p:nvPicPr>
          <p:cNvPr id="21" name="Picture 20">
            <a:extLst>
              <a:ext uri="{FF2B5EF4-FFF2-40B4-BE49-F238E27FC236}">
                <a16:creationId xmlns:a16="http://schemas.microsoft.com/office/drawing/2014/main" id="{0935D79F-C018-41AD-8A12-6217D91D7B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97157" y="5805491"/>
            <a:ext cx="525714" cy="876190"/>
          </a:xfrm>
          <a:prstGeom prst="rect">
            <a:avLst/>
          </a:prstGeom>
          <a:ln w="12700">
            <a:solidFill>
              <a:schemeClr val="bg1"/>
            </a:solidFill>
          </a:ln>
        </p:spPr>
      </p:pic>
      <p:pic>
        <p:nvPicPr>
          <p:cNvPr id="22" name="Picture 21">
            <a:extLst>
              <a:ext uri="{FF2B5EF4-FFF2-40B4-BE49-F238E27FC236}">
                <a16:creationId xmlns:a16="http://schemas.microsoft.com/office/drawing/2014/main" id="{B32BB1CE-1EA7-4AA0-BB87-5FF909249C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25131" y="1768895"/>
            <a:ext cx="1886978" cy="4970661"/>
          </a:xfrm>
          <a:prstGeom prst="rect">
            <a:avLst/>
          </a:prstGeom>
        </p:spPr>
      </p:pic>
      <p:pic>
        <p:nvPicPr>
          <p:cNvPr id="26" name="Picture 25">
            <a:extLst>
              <a:ext uri="{FF2B5EF4-FFF2-40B4-BE49-F238E27FC236}">
                <a16:creationId xmlns:a16="http://schemas.microsoft.com/office/drawing/2014/main" id="{3DB9A727-C14A-4EEC-BCBF-4201BD68E2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52745" y="5800654"/>
            <a:ext cx="525714" cy="876190"/>
          </a:xfrm>
          <a:prstGeom prst="rect">
            <a:avLst/>
          </a:prstGeom>
          <a:ln w="12700">
            <a:solidFill>
              <a:schemeClr val="bg1"/>
            </a:solidFill>
          </a:ln>
        </p:spPr>
      </p:pic>
      <p:pic>
        <p:nvPicPr>
          <p:cNvPr id="27" name="Picture 26">
            <a:extLst>
              <a:ext uri="{FF2B5EF4-FFF2-40B4-BE49-F238E27FC236}">
                <a16:creationId xmlns:a16="http://schemas.microsoft.com/office/drawing/2014/main" id="{400788F2-4A79-4722-BFDF-025476EA39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91193" y="1837112"/>
            <a:ext cx="1782252" cy="4897629"/>
          </a:xfrm>
          <a:prstGeom prst="rect">
            <a:avLst/>
          </a:prstGeom>
        </p:spPr>
      </p:pic>
      <p:pic>
        <p:nvPicPr>
          <p:cNvPr id="28" name="Picture 27" descr="A close up of a mask&#10;&#10;Description generated with high confidence">
            <a:extLst>
              <a:ext uri="{FF2B5EF4-FFF2-40B4-BE49-F238E27FC236}">
                <a16:creationId xmlns:a16="http://schemas.microsoft.com/office/drawing/2014/main" id="{3A3C0F89-71D4-4ADE-9D27-02D4B0BAC6C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1048" y="1837111"/>
            <a:ext cx="1682917" cy="4897629"/>
          </a:xfrm>
          <a:prstGeom prst="rect">
            <a:avLst/>
          </a:prstGeom>
        </p:spPr>
      </p:pic>
      <p:pic>
        <p:nvPicPr>
          <p:cNvPr id="29" name="Picture 28">
            <a:extLst>
              <a:ext uri="{FF2B5EF4-FFF2-40B4-BE49-F238E27FC236}">
                <a16:creationId xmlns:a16="http://schemas.microsoft.com/office/drawing/2014/main" id="{F15D7292-90EE-44F1-AB5E-803BD0CBEC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0079" y="5800654"/>
            <a:ext cx="525714" cy="876190"/>
          </a:xfrm>
          <a:prstGeom prst="rect">
            <a:avLst/>
          </a:prstGeom>
          <a:ln w="12700">
            <a:solidFill>
              <a:schemeClr val="bg1"/>
            </a:solidFill>
          </a:ln>
        </p:spPr>
      </p:pic>
      <p:pic>
        <p:nvPicPr>
          <p:cNvPr id="13" name="Picture 12">
            <a:extLst>
              <a:ext uri="{FF2B5EF4-FFF2-40B4-BE49-F238E27FC236}">
                <a16:creationId xmlns:a16="http://schemas.microsoft.com/office/drawing/2014/main" id="{0C913D8A-005D-45EC-A872-E96B7D1AB4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46803" y="5800654"/>
            <a:ext cx="525714" cy="876190"/>
          </a:xfrm>
          <a:prstGeom prst="rect">
            <a:avLst/>
          </a:prstGeom>
          <a:ln w="12700">
            <a:solidFill>
              <a:schemeClr val="bg1"/>
            </a:solidFill>
          </a:ln>
        </p:spPr>
      </p:pic>
    </p:spTree>
    <p:extLst>
      <p:ext uri="{BB962C8B-B14F-4D97-AF65-F5344CB8AC3E}">
        <p14:creationId xmlns:p14="http://schemas.microsoft.com/office/powerpoint/2010/main" val="2168896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my Gwyth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Amy Gwyther</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Senior Business Development Manager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104" y="1723834"/>
            <a:ext cx="2209796" cy="5099531"/>
          </a:xfrm>
          <a:prstGeom prst="rect">
            <a:avLst/>
          </a:prstGeom>
        </p:spPr>
      </p:pic>
    </p:spTree>
    <p:extLst>
      <p:ext uri="{BB962C8B-B14F-4D97-AF65-F5344CB8AC3E}">
        <p14:creationId xmlns:p14="http://schemas.microsoft.com/office/powerpoint/2010/main" val="75861354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upport Engineering Test">
    <p:bg>
      <p:bgPr>
        <a:solidFill>
          <a:schemeClr val="bg1"/>
        </a:solidFill>
        <a:effectLst/>
      </p:bgPr>
    </p:bg>
    <p:spTree>
      <p:nvGrpSpPr>
        <p:cNvPr id="1" name=""/>
        <p:cNvGrpSpPr/>
        <p:nvPr/>
      </p:nvGrpSpPr>
      <p:grpSpPr>
        <a:xfrm>
          <a:off x="0" y="0"/>
          <a:ext cx="0" cy="0"/>
          <a:chOff x="0" y="0"/>
          <a:chExt cx="0" cy="0"/>
        </a:xfrm>
      </p:grpSpPr>
      <p:pic>
        <p:nvPicPr>
          <p:cNvPr id="13" name="Picture 12" descr="A close up of a mans face&#10;&#10;Description generated with high confidence">
            <a:extLst>
              <a:ext uri="{FF2B5EF4-FFF2-40B4-BE49-F238E27FC236}">
                <a16:creationId xmlns:a16="http://schemas.microsoft.com/office/drawing/2014/main" id="{D4CC5EF6-C234-4E7D-8202-6D0630621E16}"/>
              </a:ext>
            </a:extLst>
          </p:cNvPr>
          <p:cNvPicPr>
            <a:picLocks noChangeAspect="1"/>
          </p:cNvPicPr>
          <p:nvPr/>
        </p:nvPicPr>
        <p:blipFill rotWithShape="1">
          <a:blip r:embed="rId2">
            <a:extLst>
              <a:ext uri="{28A0092B-C50C-407E-A947-70E740481C1C}">
                <a14:useLocalDpi xmlns:a14="http://schemas.microsoft.com/office/drawing/2010/main" val="0"/>
              </a:ext>
            </a:extLst>
          </a:blip>
          <a:srcRect t="-1" b="-2064"/>
          <a:stretch/>
        </p:blipFill>
        <p:spPr>
          <a:xfrm>
            <a:off x="7615130" y="2037042"/>
            <a:ext cx="1817689" cy="4790472"/>
          </a:xfrm>
          <a:prstGeom prst="rect">
            <a:avLst/>
          </a:prstGeom>
        </p:spPr>
      </p:pic>
      <p:pic>
        <p:nvPicPr>
          <p:cNvPr id="7" name="Picture 6">
            <a:extLst>
              <a:ext uri="{FF2B5EF4-FFF2-40B4-BE49-F238E27FC236}">
                <a16:creationId xmlns:a16="http://schemas.microsoft.com/office/drawing/2014/main" id="{9D09AD48-797A-4CB6-A939-ECF6CE94035D}"/>
              </a:ext>
            </a:extLst>
          </p:cNvPr>
          <p:cNvPicPr>
            <a:picLocks noChangeAspect="1"/>
          </p:cNvPicPr>
          <p:nvPr/>
        </p:nvPicPr>
        <p:blipFill rotWithShape="1">
          <a:blip r:embed="rId3">
            <a:extLst>
              <a:ext uri="{28A0092B-C50C-407E-A947-70E740481C1C}">
                <a14:useLocalDpi xmlns:a14="http://schemas.microsoft.com/office/drawing/2010/main" val="0"/>
              </a:ext>
            </a:extLst>
          </a:blip>
          <a:srcRect l="24063" t="7490" r="21644" b="4784"/>
          <a:stretch/>
        </p:blipFill>
        <p:spPr>
          <a:xfrm>
            <a:off x="4150359" y="1928554"/>
            <a:ext cx="1580726" cy="4800306"/>
          </a:xfrm>
          <a:prstGeom prst="rect">
            <a:avLst/>
          </a:prstGeom>
        </p:spPr>
      </p:pic>
      <p:pic>
        <p:nvPicPr>
          <p:cNvPr id="8" name="Picture 7">
            <a:extLst>
              <a:ext uri="{FF2B5EF4-FFF2-40B4-BE49-F238E27FC236}">
                <a16:creationId xmlns:a16="http://schemas.microsoft.com/office/drawing/2014/main" id="{B1F586D1-E15B-4814-AEAE-582913996C24}"/>
              </a:ext>
            </a:extLst>
          </p:cNvPr>
          <p:cNvPicPr>
            <a:picLocks noChangeAspect="1"/>
          </p:cNvPicPr>
          <p:nvPr/>
        </p:nvPicPr>
        <p:blipFill rotWithShape="1">
          <a:blip r:embed="rId4">
            <a:extLst>
              <a:ext uri="{28A0092B-C50C-407E-A947-70E740481C1C}">
                <a14:useLocalDpi xmlns:a14="http://schemas.microsoft.com/office/drawing/2010/main" val="0"/>
              </a:ext>
            </a:extLst>
          </a:blip>
          <a:srcRect l="21043" t="5699" r="22981" b="5041"/>
          <a:stretch/>
        </p:blipFill>
        <p:spPr>
          <a:xfrm>
            <a:off x="5870215" y="1845426"/>
            <a:ext cx="1553050" cy="4883434"/>
          </a:xfrm>
          <a:prstGeom prst="rect">
            <a:avLst/>
          </a:prstGeom>
        </p:spPr>
      </p:pic>
      <p:pic>
        <p:nvPicPr>
          <p:cNvPr id="9" name="Picture 8">
            <a:extLst>
              <a:ext uri="{FF2B5EF4-FFF2-40B4-BE49-F238E27FC236}">
                <a16:creationId xmlns:a16="http://schemas.microsoft.com/office/drawing/2014/main" id="{BB22DE95-A77B-4912-B84B-9B54F3C96B43}"/>
              </a:ext>
            </a:extLst>
          </p:cNvPr>
          <p:cNvPicPr>
            <a:picLocks noChangeAspect="1"/>
          </p:cNvPicPr>
          <p:nvPr/>
        </p:nvPicPr>
        <p:blipFill rotWithShape="1">
          <a:blip r:embed="rId5">
            <a:extLst>
              <a:ext uri="{28A0092B-C50C-407E-A947-70E740481C1C}">
                <a14:useLocalDpi xmlns:a14="http://schemas.microsoft.com/office/drawing/2010/main" val="0"/>
              </a:ext>
            </a:extLst>
          </a:blip>
          <a:srcRect l="15785" t="6860" r="19770" b="5399"/>
          <a:stretch/>
        </p:blipFill>
        <p:spPr>
          <a:xfrm>
            <a:off x="380480" y="1865819"/>
            <a:ext cx="1788001" cy="4800306"/>
          </a:xfrm>
          <a:prstGeom prst="rect">
            <a:avLst/>
          </a:prstGeom>
        </p:spPr>
      </p:pic>
      <p:pic>
        <p:nvPicPr>
          <p:cNvPr id="3" name="Picture 2">
            <a:extLst>
              <a:ext uri="{FF2B5EF4-FFF2-40B4-BE49-F238E27FC236}">
                <a16:creationId xmlns:a16="http://schemas.microsoft.com/office/drawing/2014/main" id="{3DBA45ED-438E-4490-9C58-FCF45E0E39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99021" y="1990940"/>
            <a:ext cx="2190650" cy="4737919"/>
          </a:xfrm>
          <a:prstGeom prst="rect">
            <a:avLst/>
          </a:prstGeom>
        </p:spPr>
      </p:pic>
      <p:pic>
        <p:nvPicPr>
          <p:cNvPr id="17" name="Picture 16">
            <a:extLst>
              <a:ext uri="{FF2B5EF4-FFF2-40B4-BE49-F238E27FC236}">
                <a16:creationId xmlns:a16="http://schemas.microsoft.com/office/drawing/2014/main" id="{89763354-DC7F-4D7D-83B6-ACECB2A52F2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63232" y="582602"/>
            <a:ext cx="1343238" cy="922295"/>
          </a:xfrm>
          <a:prstGeom prst="rect">
            <a:avLst/>
          </a:prstGeom>
        </p:spPr>
      </p:pic>
      <p:pic>
        <p:nvPicPr>
          <p:cNvPr id="18" name="Picture 2" descr="http://www.mhalliday.co.uk/wp/wp-content/uploads/2014/09/mbcs-logo-colour-small.png">
            <a:extLst>
              <a:ext uri="{FF2B5EF4-FFF2-40B4-BE49-F238E27FC236}">
                <a16:creationId xmlns:a16="http://schemas.microsoft.com/office/drawing/2014/main" id="{153BC304-6811-42A3-A5D2-20481078338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r="6313"/>
          <a:stretch/>
        </p:blipFill>
        <p:spPr bwMode="auto">
          <a:xfrm>
            <a:off x="9999365" y="526423"/>
            <a:ext cx="1919365" cy="94745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30FDC34-4965-487A-9F4E-8345B1CB75E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12740" y="2037042"/>
            <a:ext cx="1676111" cy="4691817"/>
          </a:xfrm>
          <a:prstGeom prst="rect">
            <a:avLst/>
          </a:prstGeom>
        </p:spPr>
      </p:pic>
      <p:sp>
        <p:nvSpPr>
          <p:cNvPr id="12" name="TextBox 11">
            <a:extLst>
              <a:ext uri="{FF2B5EF4-FFF2-40B4-BE49-F238E27FC236}">
                <a16:creationId xmlns:a16="http://schemas.microsoft.com/office/drawing/2014/main" id="{B1F4F0C9-ADE2-4FA1-B397-62284CF0F88F}"/>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Support, Engineering &amp; Test</a:t>
            </a:r>
            <a:endParaRPr lang="en-GB" sz="4400" dirty="0">
              <a:solidFill>
                <a:srgbClr val="21B9EC"/>
              </a:solidFill>
              <a:latin typeface="+mj-lt"/>
            </a:endParaRPr>
          </a:p>
        </p:txBody>
      </p:sp>
      <p:pic>
        <p:nvPicPr>
          <p:cNvPr id="14" name="Picture 13">
            <a:extLst>
              <a:ext uri="{FF2B5EF4-FFF2-40B4-BE49-F238E27FC236}">
                <a16:creationId xmlns:a16="http://schemas.microsoft.com/office/drawing/2014/main" id="{FD85B18D-C250-499F-9000-931FF23FF73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25518" y="5810328"/>
            <a:ext cx="525714" cy="876190"/>
          </a:xfrm>
          <a:prstGeom prst="rect">
            <a:avLst/>
          </a:prstGeom>
          <a:ln w="12700">
            <a:solidFill>
              <a:schemeClr val="bg1"/>
            </a:solidFill>
          </a:ln>
        </p:spPr>
      </p:pic>
    </p:spTree>
    <p:extLst>
      <p:ext uri="{BB962C8B-B14F-4D97-AF65-F5344CB8AC3E}">
        <p14:creationId xmlns:p14="http://schemas.microsoft.com/office/powerpoint/2010/main" val="249867277"/>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IT Team">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1418" t="7765" r="14838" b="3845"/>
          <a:stretch/>
        </p:blipFill>
        <p:spPr>
          <a:xfrm>
            <a:off x="3771973" y="1729047"/>
            <a:ext cx="2138375" cy="5054138"/>
          </a:xfrm>
          <a:prstGeom prst="rect">
            <a:avLst/>
          </a:prstGeom>
        </p:spPr>
      </p:pic>
      <p:pic>
        <p:nvPicPr>
          <p:cNvPr id="33" name="Picture 32"/>
          <p:cNvPicPr>
            <a:picLocks noChangeAspect="1"/>
          </p:cNvPicPr>
          <p:nvPr/>
        </p:nvPicPr>
        <p:blipFill rotWithShape="1">
          <a:blip r:embed="rId3">
            <a:extLst>
              <a:ext uri="{28A0092B-C50C-407E-A947-70E740481C1C}">
                <a14:useLocalDpi xmlns:a14="http://schemas.microsoft.com/office/drawing/2010/main" val="0"/>
              </a:ext>
            </a:extLst>
          </a:blip>
          <a:srcRect l="22843" t="6093" r="19727" b="4029"/>
          <a:stretch/>
        </p:blipFill>
        <p:spPr>
          <a:xfrm>
            <a:off x="6096000" y="1878676"/>
            <a:ext cx="2216727" cy="4904509"/>
          </a:xfrm>
          <a:prstGeom prst="rect">
            <a:avLst/>
          </a:prstGeom>
        </p:spPr>
      </p:pic>
      <p:pic>
        <p:nvPicPr>
          <p:cNvPr id="12" name="Picture 11">
            <a:extLst>
              <a:ext uri="{FF2B5EF4-FFF2-40B4-BE49-F238E27FC236}">
                <a16:creationId xmlns:a16="http://schemas.microsoft.com/office/drawing/2014/main" id="{F093F0E3-C562-4EF0-9726-3396D79364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2686" y="5829417"/>
            <a:ext cx="525714" cy="876190"/>
          </a:xfrm>
          <a:prstGeom prst="rect">
            <a:avLst/>
          </a:prstGeom>
          <a:ln w="12700">
            <a:solidFill>
              <a:schemeClr val="bg1"/>
            </a:solidFill>
          </a:ln>
        </p:spPr>
      </p:pic>
      <p:sp>
        <p:nvSpPr>
          <p:cNvPr id="13" name="TextBox 12">
            <a:extLst>
              <a:ext uri="{FF2B5EF4-FFF2-40B4-BE49-F238E27FC236}">
                <a16:creationId xmlns:a16="http://schemas.microsoft.com/office/drawing/2014/main" id="{AF8AB602-115A-44FD-8267-7E795DC790D2}"/>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IT</a:t>
            </a:r>
            <a:endParaRPr lang="en-GB" sz="4400" dirty="0">
              <a:solidFill>
                <a:srgbClr val="21B9EC"/>
              </a:solidFill>
              <a:latin typeface="+mj-lt"/>
            </a:endParaRPr>
          </a:p>
        </p:txBody>
      </p:sp>
    </p:spTree>
    <p:extLst>
      <p:ext uri="{BB962C8B-B14F-4D97-AF65-F5344CB8AC3E}">
        <p14:creationId xmlns:p14="http://schemas.microsoft.com/office/powerpoint/2010/main" val="95850028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Design">
    <p:bg>
      <p:bgPr>
        <a:solidFill>
          <a:schemeClr val="bg1"/>
        </a:solid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96F16BE-9E16-46E6-8B1E-671A8DB3C447}"/>
              </a:ext>
            </a:extLst>
          </p:cNvPr>
          <p:cNvSpPr txBox="1"/>
          <p:nvPr/>
        </p:nvSpPr>
        <p:spPr>
          <a:xfrm>
            <a:off x="1978922" y="574987"/>
            <a:ext cx="8027500" cy="769441"/>
          </a:xfrm>
          <a:prstGeom prst="rect">
            <a:avLst/>
          </a:prstGeom>
          <a:noFill/>
        </p:spPr>
        <p:txBody>
          <a:bodyPr wrap="square" rtlCol="0">
            <a:spAutoFit/>
          </a:bodyPr>
          <a:lstStyle/>
          <a:p>
            <a:pPr algn="ctr"/>
            <a:r>
              <a:rPr lang="en-US" sz="4400" dirty="0">
                <a:solidFill>
                  <a:srgbClr val="21B9EC"/>
                </a:solidFill>
                <a:latin typeface="+mj-lt"/>
              </a:rPr>
              <a:t>Design</a:t>
            </a:r>
            <a:endParaRPr lang="en-GB" sz="4400" dirty="0">
              <a:solidFill>
                <a:srgbClr val="21B9EC"/>
              </a:solidFill>
              <a:latin typeface="+mj-lt"/>
            </a:endParaRPr>
          </a:p>
        </p:txBody>
      </p:sp>
      <p:pic>
        <p:nvPicPr>
          <p:cNvPr id="4" name="Picture 3">
            <a:extLst>
              <a:ext uri="{FF2B5EF4-FFF2-40B4-BE49-F238E27FC236}">
                <a16:creationId xmlns:a16="http://schemas.microsoft.com/office/drawing/2014/main" id="{19BBAC64-57B1-4E5B-9B27-B2B2CCAF36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5945" y="1704109"/>
            <a:ext cx="1720368" cy="4995950"/>
          </a:xfrm>
          <a:prstGeom prst="rect">
            <a:avLst/>
          </a:prstGeom>
        </p:spPr>
      </p:pic>
      <p:pic>
        <p:nvPicPr>
          <p:cNvPr id="5" name="Picture 4" descr="A close up of a womans face&#10;&#10;Description generated with very high confidence">
            <a:extLst>
              <a:ext uri="{FF2B5EF4-FFF2-40B4-BE49-F238E27FC236}">
                <a16:creationId xmlns:a16="http://schemas.microsoft.com/office/drawing/2014/main" id="{C1638B8C-FFFF-4D86-96BA-2F11ED0A83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7521" y="1820173"/>
            <a:ext cx="1813029" cy="4879885"/>
          </a:xfrm>
          <a:prstGeom prst="rect">
            <a:avLst/>
          </a:prstGeom>
        </p:spPr>
      </p:pic>
    </p:spTree>
    <p:extLst>
      <p:ext uri="{BB962C8B-B14F-4D97-AF65-F5344CB8AC3E}">
        <p14:creationId xmlns:p14="http://schemas.microsoft.com/office/powerpoint/2010/main" val="373043105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itleOnly" preserve="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10515600" cy="5982666"/>
          </a:xfrm>
        </p:spPr>
        <p:txBody>
          <a:bodyPr>
            <a:normAutofit/>
          </a:bodyPr>
          <a:lstStyle>
            <a:lvl1pPr>
              <a:lnSpc>
                <a:spcPct val="125000"/>
              </a:lnSpc>
              <a:defRPr sz="4000">
                <a:solidFill>
                  <a:srgbClr val="21B9EC"/>
                </a:solidFill>
              </a:defRPr>
            </a:lvl1pPr>
          </a:lstStyle>
          <a:p>
            <a:r>
              <a:rPr lang="en-US" dirty="0"/>
              <a:t>Click to edit Agenda</a:t>
            </a:r>
            <a:endParaRPr lang="en-GB" dirty="0"/>
          </a:p>
        </p:txBody>
      </p:sp>
    </p:spTree>
    <p:extLst>
      <p:ext uri="{BB962C8B-B14F-4D97-AF65-F5344CB8AC3E}">
        <p14:creationId xmlns:p14="http://schemas.microsoft.com/office/powerpoint/2010/main" val="315322921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Quote">
    <p:bg>
      <p:bgPr>
        <a:solidFill>
          <a:schemeClr val="bg1"/>
        </a:solidFill>
        <a:effectLst/>
      </p:bgPr>
    </p:bg>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831850" y="4653611"/>
            <a:ext cx="10515600" cy="1730064"/>
          </a:xfrm>
        </p:spPr>
        <p:txBody>
          <a:bodyPr anchor="t">
            <a:normAutofit/>
          </a:bodyPr>
          <a:lstStyle>
            <a:lvl1pPr>
              <a:defRPr sz="3600">
                <a:solidFill>
                  <a:schemeClr val="tx1"/>
                </a:solidFill>
              </a:defRPr>
            </a:lvl1pPr>
          </a:lstStyle>
          <a:p>
            <a:r>
              <a:rPr lang="en-US" dirty="0"/>
              <a:t>Click to edit Citation</a:t>
            </a:r>
            <a:endParaRPr lang="en-GB" dirty="0"/>
          </a:p>
        </p:txBody>
      </p:sp>
      <p:sp>
        <p:nvSpPr>
          <p:cNvPr id="16" name="Text Placeholder 2"/>
          <p:cNvSpPr>
            <a:spLocks noGrp="1"/>
          </p:cNvSpPr>
          <p:nvPr>
            <p:ph type="body" idx="1" hasCustomPrompt="1"/>
          </p:nvPr>
        </p:nvSpPr>
        <p:spPr>
          <a:xfrm>
            <a:off x="831850" y="543340"/>
            <a:ext cx="10515600" cy="4002156"/>
          </a:xfrm>
        </p:spPr>
        <p:txBody>
          <a:bodyPr anchor="ctr">
            <a:normAutofit/>
          </a:bodyPr>
          <a:lstStyle>
            <a:lvl1pPr marL="0" indent="0">
              <a:buNone/>
              <a:defRPr sz="4800">
                <a:solidFill>
                  <a:srgbClr val="21B9EC"/>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Quote</a:t>
            </a:r>
          </a:p>
        </p:txBody>
      </p:sp>
    </p:spTree>
    <p:extLst>
      <p:ext uri="{BB962C8B-B14F-4D97-AF65-F5344CB8AC3E}">
        <p14:creationId xmlns:p14="http://schemas.microsoft.com/office/powerpoint/2010/main" val="228164718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79282495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27288264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09124397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405688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reserve="1">
  <p:cSld name="Technologies">
    <p:spTree>
      <p:nvGrpSpPr>
        <p:cNvPr id="1" name=""/>
        <p:cNvGrpSpPr/>
        <p:nvPr/>
      </p:nvGrpSpPr>
      <p:grpSpPr>
        <a:xfrm>
          <a:off x="0" y="0"/>
          <a:ext cx="0" cy="0"/>
          <a:chOff x="0" y="0"/>
          <a:chExt cx="0" cy="0"/>
        </a:xfrm>
      </p:grpSpPr>
      <p:pic>
        <p:nvPicPr>
          <p:cNvPr id="12" name="Picture 8"/>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052986" y="3533603"/>
            <a:ext cx="2335956" cy="41387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2986" y="4967475"/>
            <a:ext cx="2280406" cy="455303"/>
          </a:xfrm>
          <a:prstGeom prst="rect">
            <a:avLst/>
          </a:prstGeom>
        </p:spPr>
      </p:pic>
      <p:pic>
        <p:nvPicPr>
          <p:cNvPr id="16" name="Picture 1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34011"/>
          <a:stretch/>
        </p:blipFill>
        <p:spPr bwMode="auto">
          <a:xfrm>
            <a:off x="1052986" y="1333818"/>
            <a:ext cx="1916918" cy="41505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C:\Users\rik\Pictures\BizTalk_h_rgb.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8101" y="4184037"/>
            <a:ext cx="1459945" cy="55345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2986" y="2051602"/>
            <a:ext cx="3810000" cy="419100"/>
          </a:xfrm>
          <a:prstGeom prst="rect">
            <a:avLst/>
          </a:prstGeom>
        </p:spPr>
      </p:pic>
      <p:pic>
        <p:nvPicPr>
          <p:cNvPr id="23" name="Picture 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52986" y="2829585"/>
            <a:ext cx="1538342" cy="432201"/>
          </a:xfrm>
          <a:prstGeom prst="rect">
            <a:avLst/>
          </a:prstGeom>
        </p:spPr>
      </p:pic>
      <p:pic>
        <p:nvPicPr>
          <p:cNvPr id="31" name="Picture 3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32" name="Picture 31"/>
          <p:cNvPicPr/>
          <p:nvPr/>
        </p:nvPicPr>
        <p:blipFill>
          <a:blip r:embed="rId9">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4" name="Picture 3">
            <a:extLst>
              <a:ext uri="{FF2B5EF4-FFF2-40B4-BE49-F238E27FC236}">
                <a16:creationId xmlns:a16="http://schemas.microsoft.com/office/drawing/2014/main" id="{84D8D456-FF5E-4E9E-91D7-EFBB4E10342B}"/>
              </a:ext>
            </a:extLst>
          </p:cNvPr>
          <p:cNvPicPr>
            <a:picLocks noChangeAspect="1"/>
          </p:cNvPicPr>
          <p:nvPr/>
        </p:nvPicPr>
        <p:blipFill rotWithShape="1">
          <a:blip r:embed="rId10">
            <a:extLst>
              <a:ext uri="{28A0092B-C50C-407E-A947-70E740481C1C}">
                <a14:useLocalDpi xmlns:a14="http://schemas.microsoft.com/office/drawing/2010/main" val="0"/>
              </a:ext>
            </a:extLst>
          </a:blip>
          <a:srcRect l="20835" t="-1379"/>
          <a:stretch/>
        </p:blipFill>
        <p:spPr>
          <a:xfrm>
            <a:off x="1604356" y="5696947"/>
            <a:ext cx="1598323" cy="511705"/>
          </a:xfrm>
          <a:prstGeom prst="rect">
            <a:avLst/>
          </a:prstGeom>
        </p:spPr>
      </p:pic>
      <p:pic>
        <p:nvPicPr>
          <p:cNvPr id="13" name="Picture 12">
            <a:extLst>
              <a:ext uri="{FF2B5EF4-FFF2-40B4-BE49-F238E27FC236}">
                <a16:creationId xmlns:a16="http://schemas.microsoft.com/office/drawing/2014/main" id="{700F2292-FB02-4477-9AC2-1A248BB6C224}"/>
              </a:ext>
            </a:extLst>
          </p:cNvPr>
          <p:cNvPicPr>
            <a:picLocks noChangeAspect="1"/>
          </p:cNvPicPr>
          <p:nvPr/>
        </p:nvPicPr>
        <p:blipFill rotWithShape="1">
          <a:blip r:embed="rId10">
            <a:extLst>
              <a:ext uri="{28A0092B-C50C-407E-A947-70E740481C1C}">
                <a14:useLocalDpi xmlns:a14="http://schemas.microsoft.com/office/drawing/2010/main" val="0"/>
              </a:ext>
            </a:extLst>
          </a:blip>
          <a:srcRect t="-1379" r="79165"/>
          <a:stretch/>
        </p:blipFill>
        <p:spPr>
          <a:xfrm>
            <a:off x="1052986" y="5696947"/>
            <a:ext cx="420658" cy="511705"/>
          </a:xfrm>
          <a:prstGeom prst="rect">
            <a:avLst/>
          </a:prstGeom>
        </p:spPr>
      </p:pic>
      <p:pic>
        <p:nvPicPr>
          <p:cNvPr id="15" name="Picture 14" descr="A close up of a sign&#10;&#10;Description generated with high confidence">
            <a:extLst>
              <a:ext uri="{FF2B5EF4-FFF2-40B4-BE49-F238E27FC236}">
                <a16:creationId xmlns:a16="http://schemas.microsoft.com/office/drawing/2014/main" id="{700F8892-D121-4EE9-BF49-8DEE046D348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08101" y="559008"/>
            <a:ext cx="2920491" cy="533143"/>
          </a:xfrm>
          <a:prstGeom prst="rect">
            <a:avLst/>
          </a:prstGeom>
        </p:spPr>
      </p:pic>
    </p:spTree>
    <p:extLst>
      <p:ext uri="{BB962C8B-B14F-4D97-AF65-F5344CB8AC3E}">
        <p14:creationId xmlns:p14="http://schemas.microsoft.com/office/powerpoint/2010/main" val="27339236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9" Type="http://schemas.openxmlformats.org/officeDocument/2006/relationships/slideLayout" Target="../slideLayouts/slideLayout91.xml"/><Relationship Id="rId21" Type="http://schemas.openxmlformats.org/officeDocument/2006/relationships/slideLayout" Target="../slideLayouts/slideLayout73.xml"/><Relationship Id="rId34" Type="http://schemas.openxmlformats.org/officeDocument/2006/relationships/slideLayout" Target="../slideLayouts/slideLayout86.xml"/><Relationship Id="rId42" Type="http://schemas.openxmlformats.org/officeDocument/2006/relationships/slideLayout" Target="../slideLayouts/slideLayout94.xml"/><Relationship Id="rId47" Type="http://schemas.openxmlformats.org/officeDocument/2006/relationships/slideLayout" Target="../slideLayouts/slideLayout99.xml"/><Relationship Id="rId50" Type="http://schemas.openxmlformats.org/officeDocument/2006/relationships/slideLayout" Target="../slideLayouts/slideLayout102.xml"/><Relationship Id="rId55" Type="http://schemas.openxmlformats.org/officeDocument/2006/relationships/theme" Target="../theme/theme2.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33" Type="http://schemas.openxmlformats.org/officeDocument/2006/relationships/slideLayout" Target="../slideLayouts/slideLayout85.xml"/><Relationship Id="rId38" Type="http://schemas.openxmlformats.org/officeDocument/2006/relationships/slideLayout" Target="../slideLayouts/slideLayout90.xml"/><Relationship Id="rId46" Type="http://schemas.openxmlformats.org/officeDocument/2006/relationships/slideLayout" Target="../slideLayouts/slideLayout98.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41" Type="http://schemas.openxmlformats.org/officeDocument/2006/relationships/slideLayout" Target="../slideLayouts/slideLayout93.xml"/><Relationship Id="rId54" Type="http://schemas.openxmlformats.org/officeDocument/2006/relationships/slideLayout" Target="../slideLayouts/slideLayout106.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32" Type="http://schemas.openxmlformats.org/officeDocument/2006/relationships/slideLayout" Target="../slideLayouts/slideLayout84.xml"/><Relationship Id="rId37" Type="http://schemas.openxmlformats.org/officeDocument/2006/relationships/slideLayout" Target="../slideLayouts/slideLayout89.xml"/><Relationship Id="rId40" Type="http://schemas.openxmlformats.org/officeDocument/2006/relationships/slideLayout" Target="../slideLayouts/slideLayout92.xml"/><Relationship Id="rId45" Type="http://schemas.openxmlformats.org/officeDocument/2006/relationships/slideLayout" Target="../slideLayouts/slideLayout97.xml"/><Relationship Id="rId53" Type="http://schemas.openxmlformats.org/officeDocument/2006/relationships/slideLayout" Target="../slideLayouts/slideLayout105.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36" Type="http://schemas.openxmlformats.org/officeDocument/2006/relationships/slideLayout" Target="../slideLayouts/slideLayout88.xml"/><Relationship Id="rId49" Type="http://schemas.openxmlformats.org/officeDocument/2006/relationships/slideLayout" Target="../slideLayouts/slideLayout101.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31" Type="http://schemas.openxmlformats.org/officeDocument/2006/relationships/slideLayout" Target="../slideLayouts/slideLayout83.xml"/><Relationship Id="rId44" Type="http://schemas.openxmlformats.org/officeDocument/2006/relationships/slideLayout" Target="../slideLayouts/slideLayout96.xml"/><Relationship Id="rId52" Type="http://schemas.openxmlformats.org/officeDocument/2006/relationships/slideLayout" Target="../slideLayouts/slideLayout104.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slideLayout" Target="../slideLayouts/slideLayout82.xml"/><Relationship Id="rId35" Type="http://schemas.openxmlformats.org/officeDocument/2006/relationships/slideLayout" Target="../slideLayouts/slideLayout87.xml"/><Relationship Id="rId43" Type="http://schemas.openxmlformats.org/officeDocument/2006/relationships/slideLayout" Target="../slideLayouts/slideLayout95.xml"/><Relationship Id="rId48" Type="http://schemas.openxmlformats.org/officeDocument/2006/relationships/slideLayout" Target="../slideLayouts/slideLayout100.xml"/><Relationship Id="rId8" Type="http://schemas.openxmlformats.org/officeDocument/2006/relationships/slideLayout" Target="../slideLayouts/slideLayout60.xml"/><Relationship Id="rId51" Type="http://schemas.openxmlformats.org/officeDocument/2006/relationships/slideLayout" Target="../slideLayouts/slideLayout103.xml"/><Relationship Id="rId3"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p:nvGrpSpPr>
        <p:grpSpPr>
          <a:xfrm>
            <a:off x="0" y="-41502"/>
            <a:ext cx="12192000" cy="369332"/>
            <a:chOff x="0" y="932934"/>
            <a:chExt cx="12192000" cy="369332"/>
          </a:xfrm>
        </p:grpSpPr>
        <p:sp>
          <p:nvSpPr>
            <p:cNvPr id="8" name="Rectangle 7"/>
            <p:cNvSpPr/>
            <p:nvPr/>
          </p:nvSpPr>
          <p:spPr>
            <a:xfrm>
              <a:off x="0" y="969818"/>
              <a:ext cx="12192000" cy="2955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p:nvSpPr>
          <p:spPr>
            <a:xfrm>
              <a:off x="1052945" y="932934"/>
              <a:ext cx="2161309"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+44 1274 300 175</a:t>
              </a:r>
            </a:p>
          </p:txBody>
        </p:sp>
        <p:sp>
          <p:nvSpPr>
            <p:cNvPr id="10" name="TextBox 9"/>
            <p:cNvSpPr txBox="1"/>
            <p:nvPr/>
          </p:nvSpPr>
          <p:spPr>
            <a:xfrm>
              <a:off x="8977746" y="932934"/>
              <a:ext cx="2161310" cy="369332"/>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blackmarble.com</a:t>
              </a:r>
            </a:p>
          </p:txBody>
        </p:sp>
      </p:grpSp>
      <p:sp>
        <p:nvSpPr>
          <p:cNvPr id="11" name="Rectangle 10"/>
          <p:cNvSpPr/>
          <p:nvPr/>
        </p:nvSpPr>
        <p:spPr>
          <a:xfrm>
            <a:off x="0" y="6575822"/>
            <a:ext cx="12192000" cy="2913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09051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txStyles>
    <p:titleStyle>
      <a:lvl1pPr algn="l" defTabSz="914400" rtl="0" eaLnBrk="1" latinLnBrk="0" hangingPunct="1">
        <a:lnSpc>
          <a:spcPct val="90000"/>
        </a:lnSpc>
        <a:spcBef>
          <a:spcPct val="0"/>
        </a:spcBef>
        <a:buNone/>
        <a:defRPr sz="4400" kern="1200">
          <a:solidFill>
            <a:srgbClr val="21B9EC"/>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p:nvGrpSpPr>
        <p:grpSpPr>
          <a:xfrm>
            <a:off x="0" y="-41502"/>
            <a:ext cx="12192000" cy="369332"/>
            <a:chOff x="0" y="932934"/>
            <a:chExt cx="12192000" cy="369332"/>
          </a:xfrm>
        </p:grpSpPr>
        <p:sp>
          <p:nvSpPr>
            <p:cNvPr id="8" name="Rectangle 7"/>
            <p:cNvSpPr/>
            <p:nvPr userDrawn="1"/>
          </p:nvSpPr>
          <p:spPr>
            <a:xfrm>
              <a:off x="0" y="969818"/>
              <a:ext cx="12192000" cy="2955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userDrawn="1"/>
          </p:nvSpPr>
          <p:spPr>
            <a:xfrm>
              <a:off x="1052945" y="932934"/>
              <a:ext cx="2161309"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+44 1274 300 175</a:t>
              </a:r>
            </a:p>
          </p:txBody>
        </p:sp>
        <p:sp>
          <p:nvSpPr>
            <p:cNvPr id="10" name="TextBox 9"/>
            <p:cNvSpPr txBox="1"/>
            <p:nvPr userDrawn="1"/>
          </p:nvSpPr>
          <p:spPr>
            <a:xfrm>
              <a:off x="8977746" y="932934"/>
              <a:ext cx="2161310" cy="369332"/>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blackmarble.com</a:t>
              </a:r>
            </a:p>
          </p:txBody>
        </p:sp>
      </p:grpSp>
      <p:sp>
        <p:nvSpPr>
          <p:cNvPr id="11" name="Rectangle 10"/>
          <p:cNvSpPr/>
          <p:nvPr/>
        </p:nvSpPr>
        <p:spPr>
          <a:xfrm>
            <a:off x="0" y="6575822"/>
            <a:ext cx="12192000" cy="2913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9766876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 id="2147483741" r:id="rId28"/>
    <p:sldLayoutId id="2147483742" r:id="rId29"/>
    <p:sldLayoutId id="2147483743" r:id="rId30"/>
    <p:sldLayoutId id="2147483744" r:id="rId31"/>
    <p:sldLayoutId id="2147483745" r:id="rId32"/>
    <p:sldLayoutId id="2147483746" r:id="rId33"/>
    <p:sldLayoutId id="2147483747" r:id="rId34"/>
    <p:sldLayoutId id="2147483748" r:id="rId35"/>
    <p:sldLayoutId id="2147483749" r:id="rId36"/>
    <p:sldLayoutId id="2147483750" r:id="rId37"/>
    <p:sldLayoutId id="2147483751" r:id="rId38"/>
    <p:sldLayoutId id="2147483752" r:id="rId39"/>
    <p:sldLayoutId id="2147483753" r:id="rId40"/>
    <p:sldLayoutId id="2147483754" r:id="rId41"/>
    <p:sldLayoutId id="2147483755" r:id="rId42"/>
    <p:sldLayoutId id="2147483756" r:id="rId43"/>
    <p:sldLayoutId id="2147483757" r:id="rId44"/>
    <p:sldLayoutId id="2147483758" r:id="rId45"/>
    <p:sldLayoutId id="2147483759" r:id="rId46"/>
    <p:sldLayoutId id="2147483760" r:id="rId47"/>
    <p:sldLayoutId id="2147483761" r:id="rId48"/>
    <p:sldLayoutId id="2147483762" r:id="rId49"/>
    <p:sldLayoutId id="2147483763" r:id="rId50"/>
    <p:sldLayoutId id="2147483764" r:id="rId51"/>
    <p:sldLayoutId id="2147483765" r:id="rId52"/>
    <p:sldLayoutId id="2147483766" r:id="rId53"/>
    <p:sldLayoutId id="2147483767" r:id="rId54"/>
  </p:sldLayoutIdLst>
  <p:txStyles>
    <p:titleStyle>
      <a:lvl1pPr algn="l" defTabSz="914400" rtl="0" eaLnBrk="1" latinLnBrk="0" hangingPunct="1">
        <a:lnSpc>
          <a:spcPct val="90000"/>
        </a:lnSpc>
        <a:spcBef>
          <a:spcPct val="0"/>
        </a:spcBef>
        <a:buNone/>
        <a:defRPr sz="4400" kern="1200">
          <a:solidFill>
            <a:srgbClr val="21B9EC"/>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notesSlide" Target="../notesSlides/notesSlide8.xml"/><Relationship Id="rId1" Type="http://schemas.openxmlformats.org/officeDocument/2006/relationships/slideLayout" Target="../slideLayouts/slideLayout5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3" Type="http://schemas.openxmlformats.org/officeDocument/2006/relationships/image" Target="../media/image183.png"/><Relationship Id="rId2" Type="http://schemas.openxmlformats.org/officeDocument/2006/relationships/notesSlide" Target="../notesSlides/notesSlide12.xml"/><Relationship Id="rId1" Type="http://schemas.openxmlformats.org/officeDocument/2006/relationships/slideLayout" Target="../slideLayouts/slideLayout58.xml"/><Relationship Id="rId5" Type="http://schemas.openxmlformats.org/officeDocument/2006/relationships/image" Target="../media/image185.svg"/><Relationship Id="rId4" Type="http://schemas.openxmlformats.org/officeDocument/2006/relationships/image" Target="../media/image18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5.xml"/></Relationships>
</file>

<file path=ppt/slides/_rels/slide7.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notesSlide" Target="../notesSlides/notesSlide4.xml"/><Relationship Id="rId1" Type="http://schemas.openxmlformats.org/officeDocument/2006/relationships/slideLayout" Target="../slideLayouts/slideLayout55.xml"/><Relationship Id="rId4" Type="http://schemas.openxmlformats.org/officeDocument/2006/relationships/image" Target="../media/image177.png"/></Relationships>
</file>

<file path=ppt/slides/_rels/slide8.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notesSlide" Target="../notesSlides/notesSlide5.xml"/><Relationship Id="rId1" Type="http://schemas.openxmlformats.org/officeDocument/2006/relationships/slideLayout" Target="../slideLayouts/slideLayout55.xml"/><Relationship Id="rId4" Type="http://schemas.openxmlformats.org/officeDocument/2006/relationships/image" Target="../media/image179.png"/></Relationships>
</file>

<file path=ppt/slides/_rels/slide9.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6.xml"/><Relationship Id="rId1" Type="http://schemas.openxmlformats.org/officeDocument/2006/relationships/slideLayout" Target="../slideLayouts/slideLayout55.xml"/><Relationship Id="rId4" Type="http://schemas.openxmlformats.org/officeDocument/2006/relationships/image" Target="../media/image18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60B81-B74C-4D74-B1FB-AD10B9D2DF42}"/>
              </a:ext>
            </a:extLst>
          </p:cNvPr>
          <p:cNvSpPr>
            <a:spLocks noGrp="1"/>
          </p:cNvSpPr>
          <p:nvPr>
            <p:ph type="title"/>
          </p:nvPr>
        </p:nvSpPr>
        <p:spPr/>
        <p:txBody>
          <a:bodyPr>
            <a:normAutofit fontScale="90000"/>
          </a:bodyPr>
          <a:lstStyle/>
          <a:p>
            <a:r>
              <a:rPr lang="en-GB" dirty="0"/>
              <a:t>Building Better Bricks:</a:t>
            </a:r>
            <a:br>
              <a:rPr lang="en-GB" dirty="0"/>
            </a:br>
            <a:r>
              <a:rPr lang="en-GB" sz="4000" dirty="0"/>
              <a:t>Module design and development best practices.</a:t>
            </a:r>
          </a:p>
        </p:txBody>
      </p:sp>
    </p:spTree>
    <p:extLst>
      <p:ext uri="{BB962C8B-B14F-4D97-AF65-F5344CB8AC3E}">
        <p14:creationId xmlns:p14="http://schemas.microsoft.com/office/powerpoint/2010/main" val="2976554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118B3-CA35-4BAB-814B-9ABC05FE5CDC}"/>
              </a:ext>
            </a:extLst>
          </p:cNvPr>
          <p:cNvSpPr>
            <a:spLocks noGrp="1"/>
          </p:cNvSpPr>
          <p:nvPr>
            <p:ph type="title"/>
          </p:nvPr>
        </p:nvSpPr>
        <p:spPr/>
        <p:txBody>
          <a:bodyPr/>
          <a:lstStyle/>
          <a:p>
            <a:r>
              <a:rPr lang="en-GB" dirty="0"/>
              <a:t>Module Manifest</a:t>
            </a:r>
          </a:p>
        </p:txBody>
      </p:sp>
      <p:sp>
        <p:nvSpPr>
          <p:cNvPr id="3" name="Content Placeholder 2">
            <a:extLst>
              <a:ext uri="{FF2B5EF4-FFF2-40B4-BE49-F238E27FC236}">
                <a16:creationId xmlns:a16="http://schemas.microsoft.com/office/drawing/2014/main" id="{0673CD42-F812-41F5-9119-55C62665F96C}"/>
              </a:ext>
            </a:extLst>
          </p:cNvPr>
          <p:cNvSpPr>
            <a:spLocks noGrp="1"/>
          </p:cNvSpPr>
          <p:nvPr>
            <p:ph idx="1"/>
          </p:nvPr>
        </p:nvSpPr>
        <p:spPr/>
        <p:txBody>
          <a:bodyPr/>
          <a:lstStyle/>
          <a:p>
            <a:r>
              <a:rPr lang="en-GB" dirty="0"/>
              <a:t>Always use one</a:t>
            </a:r>
          </a:p>
          <a:p>
            <a:endParaRPr lang="en-GB" dirty="0"/>
          </a:p>
          <a:p>
            <a:r>
              <a:rPr lang="en-GB" dirty="0"/>
              <a:t>Name should match folder name in casing</a:t>
            </a:r>
          </a:p>
          <a:p>
            <a:endParaRPr lang="en-GB" dirty="0"/>
          </a:p>
          <a:p>
            <a:r>
              <a:rPr lang="en-GB" dirty="0"/>
              <a:t>Don’t use * for exported functions, cmdlets, aliases or variables</a:t>
            </a:r>
          </a:p>
        </p:txBody>
      </p:sp>
    </p:spTree>
    <p:extLst>
      <p:ext uri="{BB962C8B-B14F-4D97-AF65-F5344CB8AC3E}">
        <p14:creationId xmlns:p14="http://schemas.microsoft.com/office/powerpoint/2010/main" val="2752751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8CF23-FF36-471B-B396-3658213ABF9D}"/>
              </a:ext>
            </a:extLst>
          </p:cNvPr>
          <p:cNvSpPr>
            <a:spLocks noGrp="1"/>
          </p:cNvSpPr>
          <p:nvPr>
            <p:ph type="title"/>
          </p:nvPr>
        </p:nvSpPr>
        <p:spPr/>
        <p:txBody>
          <a:bodyPr/>
          <a:lstStyle/>
          <a:p>
            <a:r>
              <a:rPr lang="en-GB" dirty="0"/>
              <a:t>Folder Structure</a:t>
            </a:r>
          </a:p>
        </p:txBody>
      </p:sp>
      <p:sp>
        <p:nvSpPr>
          <p:cNvPr id="3" name="Content Placeholder 2">
            <a:extLst>
              <a:ext uri="{FF2B5EF4-FFF2-40B4-BE49-F238E27FC236}">
                <a16:creationId xmlns:a16="http://schemas.microsoft.com/office/drawing/2014/main" id="{CD93D4C6-8FAD-4ACB-84A0-7FA441C036E5}"/>
              </a:ext>
            </a:extLst>
          </p:cNvPr>
          <p:cNvSpPr>
            <a:spLocks noGrp="1"/>
          </p:cNvSpPr>
          <p:nvPr>
            <p:ph idx="1"/>
          </p:nvPr>
        </p:nvSpPr>
        <p:spPr>
          <a:xfrm>
            <a:off x="838200" y="1825625"/>
            <a:ext cx="8318241" cy="4351338"/>
          </a:xfrm>
        </p:spPr>
        <p:txBody>
          <a:bodyPr>
            <a:normAutofit lnSpcReduction="10000"/>
          </a:bodyPr>
          <a:lstStyle/>
          <a:p>
            <a:r>
              <a:rPr lang="en-GB" dirty="0"/>
              <a:t>Git Ignore file set to ignore the output directory</a:t>
            </a:r>
          </a:p>
          <a:p>
            <a:endParaRPr lang="en-GB" dirty="0"/>
          </a:p>
          <a:p>
            <a:r>
              <a:rPr lang="en-GB" dirty="0"/>
              <a:t>VS Code folder to enforce some coding styles and use build script for debugging</a:t>
            </a:r>
          </a:p>
          <a:p>
            <a:endParaRPr lang="en-GB" dirty="0"/>
          </a:p>
          <a:p>
            <a:r>
              <a:rPr lang="en-GB" dirty="0"/>
              <a:t>Source split into public and private folders with 1 function per ps1 file.</a:t>
            </a:r>
          </a:p>
          <a:p>
            <a:endParaRPr lang="en-GB" dirty="0"/>
          </a:p>
          <a:p>
            <a:r>
              <a:rPr lang="en-GB" dirty="0"/>
              <a:t>Templating systems like Plaster and </a:t>
            </a:r>
            <a:r>
              <a:rPr lang="en-GB" dirty="0" err="1"/>
              <a:t>PSModuleDevelopment</a:t>
            </a:r>
            <a:r>
              <a:rPr lang="en-GB" dirty="0"/>
              <a:t> make this easier </a:t>
            </a:r>
            <a:r>
              <a:rPr lang="en-GB"/>
              <a:t>to create.</a:t>
            </a:r>
            <a:endParaRPr lang="en-GB" dirty="0"/>
          </a:p>
        </p:txBody>
      </p:sp>
      <p:pic>
        <p:nvPicPr>
          <p:cNvPr id="6" name="Picture 5">
            <a:extLst>
              <a:ext uri="{FF2B5EF4-FFF2-40B4-BE49-F238E27FC236}">
                <a16:creationId xmlns:a16="http://schemas.microsoft.com/office/drawing/2014/main" id="{B57C32DF-2B6F-4125-A15E-2AFBF5335201}"/>
              </a:ext>
            </a:extLst>
          </p:cNvPr>
          <p:cNvPicPr>
            <a:picLocks noChangeAspect="1"/>
          </p:cNvPicPr>
          <p:nvPr/>
        </p:nvPicPr>
        <p:blipFill>
          <a:blip r:embed="rId3"/>
          <a:stretch>
            <a:fillRect/>
          </a:stretch>
        </p:blipFill>
        <p:spPr>
          <a:xfrm>
            <a:off x="9337799" y="832595"/>
            <a:ext cx="2559606" cy="5192810"/>
          </a:xfrm>
          <a:prstGeom prst="rect">
            <a:avLst/>
          </a:prstGeom>
        </p:spPr>
      </p:pic>
    </p:spTree>
    <p:extLst>
      <p:ext uri="{BB962C8B-B14F-4D97-AF65-F5344CB8AC3E}">
        <p14:creationId xmlns:p14="http://schemas.microsoft.com/office/powerpoint/2010/main" val="851553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C39F9-59DD-42BC-8EB9-D2412BA72203}"/>
              </a:ext>
            </a:extLst>
          </p:cNvPr>
          <p:cNvSpPr>
            <a:spLocks noGrp="1"/>
          </p:cNvSpPr>
          <p:nvPr>
            <p:ph type="title"/>
          </p:nvPr>
        </p:nvSpPr>
        <p:spPr/>
        <p:txBody>
          <a:bodyPr/>
          <a:lstStyle/>
          <a:p>
            <a:r>
              <a:rPr lang="en-GB" dirty="0"/>
              <a:t>General Good Practice</a:t>
            </a:r>
          </a:p>
        </p:txBody>
      </p:sp>
      <p:sp>
        <p:nvSpPr>
          <p:cNvPr id="3" name="Content Placeholder 2">
            <a:extLst>
              <a:ext uri="{FF2B5EF4-FFF2-40B4-BE49-F238E27FC236}">
                <a16:creationId xmlns:a16="http://schemas.microsoft.com/office/drawing/2014/main" id="{69340320-FC04-418E-996A-A8763EB6E835}"/>
              </a:ext>
            </a:extLst>
          </p:cNvPr>
          <p:cNvSpPr>
            <a:spLocks noGrp="1"/>
          </p:cNvSpPr>
          <p:nvPr>
            <p:ph idx="1"/>
          </p:nvPr>
        </p:nvSpPr>
        <p:spPr/>
        <p:txBody>
          <a:bodyPr/>
          <a:lstStyle/>
          <a:p>
            <a:r>
              <a:rPr lang="en-GB" dirty="0"/>
              <a:t>Version stamp your module-</a:t>
            </a:r>
          </a:p>
          <a:p>
            <a:pPr lvl="1"/>
            <a:r>
              <a:rPr lang="en-GB" dirty="0"/>
              <a:t>Major increases on breaking changes</a:t>
            </a:r>
          </a:p>
          <a:p>
            <a:pPr lvl="1"/>
            <a:r>
              <a:rPr lang="en-GB" dirty="0"/>
              <a:t>Minor changes with new non-breaking changes, bug fixes etc</a:t>
            </a:r>
          </a:p>
          <a:p>
            <a:pPr lvl="1"/>
            <a:r>
              <a:rPr lang="en-GB" dirty="0"/>
              <a:t>Revision however many times the module was built before releasing this version</a:t>
            </a:r>
          </a:p>
          <a:p>
            <a:pPr lvl="1"/>
            <a:endParaRPr lang="en-GB" dirty="0"/>
          </a:p>
          <a:p>
            <a:r>
              <a:rPr lang="en-GB" dirty="0"/>
              <a:t>Don’t create functions with the same name as core functions.</a:t>
            </a:r>
          </a:p>
          <a:p>
            <a:pPr lvl="1"/>
            <a:r>
              <a:rPr lang="en-GB" dirty="0"/>
              <a:t>Create an alias pointing at your suitably named version</a:t>
            </a:r>
          </a:p>
        </p:txBody>
      </p:sp>
    </p:spTree>
    <p:extLst>
      <p:ext uri="{BB962C8B-B14F-4D97-AF65-F5344CB8AC3E}">
        <p14:creationId xmlns:p14="http://schemas.microsoft.com/office/powerpoint/2010/main" val="147998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DD734-2CF1-4ABC-B586-A5395203F6BF}"/>
              </a:ext>
            </a:extLst>
          </p:cNvPr>
          <p:cNvSpPr>
            <a:spLocks noGrp="1"/>
          </p:cNvSpPr>
          <p:nvPr>
            <p:ph type="title"/>
          </p:nvPr>
        </p:nvSpPr>
        <p:spPr/>
        <p:txBody>
          <a:bodyPr/>
          <a:lstStyle/>
          <a:p>
            <a:r>
              <a:rPr lang="en-GB" dirty="0"/>
              <a:t>Build Scripts</a:t>
            </a:r>
          </a:p>
        </p:txBody>
      </p:sp>
      <p:sp>
        <p:nvSpPr>
          <p:cNvPr id="3" name="Content Placeholder 2">
            <a:extLst>
              <a:ext uri="{FF2B5EF4-FFF2-40B4-BE49-F238E27FC236}">
                <a16:creationId xmlns:a16="http://schemas.microsoft.com/office/drawing/2014/main" id="{CBF44357-819F-4117-9221-791D03710C64}"/>
              </a:ext>
            </a:extLst>
          </p:cNvPr>
          <p:cNvSpPr>
            <a:spLocks noGrp="1"/>
          </p:cNvSpPr>
          <p:nvPr>
            <p:ph idx="1"/>
          </p:nvPr>
        </p:nvSpPr>
        <p:spPr/>
        <p:txBody>
          <a:bodyPr/>
          <a:lstStyle/>
          <a:p>
            <a:r>
              <a:rPr lang="en-GB" dirty="0"/>
              <a:t>Invoke-Build and </a:t>
            </a:r>
            <a:r>
              <a:rPr lang="en-GB" dirty="0" err="1"/>
              <a:t>PSake</a:t>
            </a:r>
            <a:r>
              <a:rPr lang="en-GB" dirty="0"/>
              <a:t> for pure PS build automation</a:t>
            </a:r>
          </a:p>
          <a:p>
            <a:r>
              <a:rPr lang="en-GB" dirty="0"/>
              <a:t>Azure Pipelines, </a:t>
            </a:r>
            <a:r>
              <a:rPr lang="en-GB" dirty="0" err="1"/>
              <a:t>AppVeyor</a:t>
            </a:r>
            <a:r>
              <a:rPr lang="en-GB" dirty="0"/>
              <a:t>, Gitlab etc</a:t>
            </a:r>
          </a:p>
          <a:p>
            <a:endParaRPr lang="en-GB" dirty="0"/>
          </a:p>
          <a:p>
            <a:r>
              <a:rPr lang="en-GB" dirty="0"/>
              <a:t>Three key steps needed:</a:t>
            </a:r>
          </a:p>
          <a:p>
            <a:pPr lvl="1"/>
            <a:r>
              <a:rPr lang="en-GB" dirty="0"/>
              <a:t>Build psm1 from all your ps1 files</a:t>
            </a:r>
          </a:p>
          <a:p>
            <a:pPr lvl="1"/>
            <a:r>
              <a:rPr lang="en-GB" dirty="0"/>
              <a:t>Test your built psm1</a:t>
            </a:r>
          </a:p>
          <a:p>
            <a:pPr lvl="1"/>
            <a:r>
              <a:rPr lang="en-GB" dirty="0" err="1"/>
              <a:t>ScriptAnalyser</a:t>
            </a:r>
            <a:r>
              <a:rPr lang="en-GB" dirty="0"/>
              <a:t> your psm1</a:t>
            </a:r>
          </a:p>
        </p:txBody>
      </p:sp>
    </p:spTree>
    <p:extLst>
      <p:ext uri="{BB962C8B-B14F-4D97-AF65-F5344CB8AC3E}">
        <p14:creationId xmlns:p14="http://schemas.microsoft.com/office/powerpoint/2010/main" val="4065120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0B6F0-FE87-474D-B6ED-6A482A8CE42D}"/>
              </a:ext>
            </a:extLst>
          </p:cNvPr>
          <p:cNvSpPr>
            <a:spLocks noGrp="1"/>
          </p:cNvSpPr>
          <p:nvPr>
            <p:ph type="title"/>
          </p:nvPr>
        </p:nvSpPr>
        <p:spPr/>
        <p:txBody>
          <a:bodyPr/>
          <a:lstStyle/>
          <a:p>
            <a:r>
              <a:rPr lang="en-GB" dirty="0"/>
              <a:t>Testing	</a:t>
            </a:r>
          </a:p>
        </p:txBody>
      </p:sp>
      <p:sp>
        <p:nvSpPr>
          <p:cNvPr id="3" name="Content Placeholder 2">
            <a:extLst>
              <a:ext uri="{FF2B5EF4-FFF2-40B4-BE49-F238E27FC236}">
                <a16:creationId xmlns:a16="http://schemas.microsoft.com/office/drawing/2014/main" id="{AFF4D9DA-7441-43B7-A2CC-A2A9A9CE28AD}"/>
              </a:ext>
            </a:extLst>
          </p:cNvPr>
          <p:cNvSpPr>
            <a:spLocks noGrp="1"/>
          </p:cNvSpPr>
          <p:nvPr>
            <p:ph idx="1"/>
          </p:nvPr>
        </p:nvSpPr>
        <p:spPr/>
        <p:txBody>
          <a:bodyPr/>
          <a:lstStyle/>
          <a:p>
            <a:r>
              <a:rPr lang="en-GB" dirty="0"/>
              <a:t>Pester is your friend</a:t>
            </a:r>
          </a:p>
          <a:p>
            <a:endParaRPr lang="en-GB" dirty="0"/>
          </a:p>
          <a:p>
            <a:r>
              <a:rPr lang="en-GB" dirty="0"/>
              <a:t>Test against the compiled psm1</a:t>
            </a:r>
          </a:p>
          <a:p>
            <a:endParaRPr lang="en-GB" dirty="0"/>
          </a:p>
          <a:p>
            <a:r>
              <a:rPr lang="en-GB" dirty="0"/>
              <a:t>If a bug is found, write a </a:t>
            </a:r>
            <a:r>
              <a:rPr lang="en-GB"/>
              <a:t>test for it and then fix it</a:t>
            </a:r>
          </a:p>
        </p:txBody>
      </p:sp>
    </p:spTree>
    <p:extLst>
      <p:ext uri="{BB962C8B-B14F-4D97-AF65-F5344CB8AC3E}">
        <p14:creationId xmlns:p14="http://schemas.microsoft.com/office/powerpoint/2010/main" val="3436456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BB141-674D-40AA-9EFE-AE0538B6DD4D}"/>
              </a:ext>
            </a:extLst>
          </p:cNvPr>
          <p:cNvSpPr>
            <a:spLocks noGrp="1"/>
          </p:cNvSpPr>
          <p:nvPr>
            <p:ph type="title"/>
          </p:nvPr>
        </p:nvSpPr>
        <p:spPr/>
        <p:txBody>
          <a:bodyPr/>
          <a:lstStyle/>
          <a:p>
            <a:r>
              <a:rPr lang="en-GB" dirty="0"/>
              <a:t>Documentation</a:t>
            </a:r>
          </a:p>
        </p:txBody>
      </p:sp>
      <p:sp>
        <p:nvSpPr>
          <p:cNvPr id="3" name="Content Placeholder 2">
            <a:extLst>
              <a:ext uri="{FF2B5EF4-FFF2-40B4-BE49-F238E27FC236}">
                <a16:creationId xmlns:a16="http://schemas.microsoft.com/office/drawing/2014/main" id="{615BA95C-79EF-4B2C-A4D3-CA7B3FBC0FF7}"/>
              </a:ext>
            </a:extLst>
          </p:cNvPr>
          <p:cNvSpPr>
            <a:spLocks noGrp="1"/>
          </p:cNvSpPr>
          <p:nvPr>
            <p:ph idx="1"/>
          </p:nvPr>
        </p:nvSpPr>
        <p:spPr/>
        <p:txBody>
          <a:bodyPr/>
          <a:lstStyle/>
          <a:p>
            <a:r>
              <a:rPr lang="en-GB" dirty="0"/>
              <a:t>Write it</a:t>
            </a:r>
          </a:p>
          <a:p>
            <a:endParaRPr lang="en-GB" dirty="0"/>
          </a:p>
          <a:p>
            <a:r>
              <a:rPr lang="en-GB" dirty="0"/>
              <a:t>Consider </a:t>
            </a:r>
            <a:r>
              <a:rPr lang="en-GB" dirty="0" err="1"/>
              <a:t>PlatyPS</a:t>
            </a:r>
            <a:r>
              <a:rPr lang="en-GB" dirty="0"/>
              <a:t> to generate external help</a:t>
            </a:r>
          </a:p>
          <a:p>
            <a:endParaRPr lang="en-GB" dirty="0"/>
          </a:p>
          <a:p>
            <a:r>
              <a:rPr lang="en-GB" dirty="0"/>
              <a:t>Teach/Remind users about Get-Help</a:t>
            </a:r>
          </a:p>
          <a:p>
            <a:endParaRPr lang="en-GB" dirty="0"/>
          </a:p>
          <a:p>
            <a:r>
              <a:rPr lang="en-GB" dirty="0"/>
              <a:t>About pages are your friend for complex details</a:t>
            </a:r>
          </a:p>
        </p:txBody>
      </p:sp>
    </p:spTree>
    <p:extLst>
      <p:ext uri="{BB962C8B-B14F-4D97-AF65-F5344CB8AC3E}">
        <p14:creationId xmlns:p14="http://schemas.microsoft.com/office/powerpoint/2010/main" val="1223258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3DC22-9EFB-4F03-BE05-F8EEA1A7414E}"/>
              </a:ext>
            </a:extLst>
          </p:cNvPr>
          <p:cNvSpPr>
            <a:spLocks noGrp="1"/>
          </p:cNvSpPr>
          <p:nvPr>
            <p:ph type="title"/>
          </p:nvPr>
        </p:nvSpPr>
        <p:spPr/>
        <p:txBody>
          <a:bodyPr/>
          <a:lstStyle/>
          <a:p>
            <a:r>
              <a:rPr lang="en-GB" dirty="0"/>
              <a:t>Questions?</a:t>
            </a:r>
          </a:p>
        </p:txBody>
      </p:sp>
      <p:sp>
        <p:nvSpPr>
          <p:cNvPr id="3" name="Content Placeholder 2">
            <a:extLst>
              <a:ext uri="{FF2B5EF4-FFF2-40B4-BE49-F238E27FC236}">
                <a16:creationId xmlns:a16="http://schemas.microsoft.com/office/drawing/2014/main" id="{A201A3E3-F05D-4C46-ABF3-080E2FF7E1ED}"/>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474124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0B7E16-B483-49BC-AD91-CBBF47B8B72B}"/>
              </a:ext>
            </a:extLst>
          </p:cNvPr>
          <p:cNvSpPr/>
          <p:nvPr/>
        </p:nvSpPr>
        <p:spPr>
          <a:xfrm>
            <a:off x="9251911" y="3429000"/>
            <a:ext cx="482757" cy="648883"/>
          </a:xfrm>
          <a:prstGeom prst="rect">
            <a:avLst/>
          </a:prstGeom>
          <a:solidFill>
            <a:srgbClr val="3C3C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7" name="Picture Placeholder 16">
            <a:extLst>
              <a:ext uri="{FF2B5EF4-FFF2-40B4-BE49-F238E27FC236}">
                <a16:creationId xmlns:a16="http://schemas.microsoft.com/office/drawing/2014/main" id="{4649C2D3-8259-42F5-9F1E-6B49C99DFE0A}"/>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6786" b="6786"/>
          <a:stretch>
            <a:fillRect/>
          </a:stretch>
        </p:blipFill>
        <p:spPr/>
      </p:pic>
      <p:sp>
        <p:nvSpPr>
          <p:cNvPr id="10" name="Title 9">
            <a:extLst>
              <a:ext uri="{FF2B5EF4-FFF2-40B4-BE49-F238E27FC236}">
                <a16:creationId xmlns:a16="http://schemas.microsoft.com/office/drawing/2014/main" id="{C37B05E0-9E0B-4F6B-98A1-6AFB639C9AF9}"/>
              </a:ext>
            </a:extLst>
          </p:cNvPr>
          <p:cNvSpPr>
            <a:spLocks noGrp="1"/>
          </p:cNvSpPr>
          <p:nvPr>
            <p:ph type="title"/>
          </p:nvPr>
        </p:nvSpPr>
        <p:spPr/>
        <p:txBody>
          <a:bodyPr>
            <a:normAutofit fontScale="90000"/>
          </a:bodyPr>
          <a:lstStyle/>
          <a:p>
            <a:r>
              <a:rPr lang="en-GB" dirty="0"/>
              <a:t>Chris Gardner</a:t>
            </a:r>
          </a:p>
        </p:txBody>
      </p:sp>
      <p:sp>
        <p:nvSpPr>
          <p:cNvPr id="11" name="Text Placeholder 10">
            <a:extLst>
              <a:ext uri="{FF2B5EF4-FFF2-40B4-BE49-F238E27FC236}">
                <a16:creationId xmlns:a16="http://schemas.microsoft.com/office/drawing/2014/main" id="{59DAB664-193A-4871-8C82-77DA004B8EA8}"/>
              </a:ext>
            </a:extLst>
          </p:cNvPr>
          <p:cNvSpPr>
            <a:spLocks noGrp="1"/>
          </p:cNvSpPr>
          <p:nvPr>
            <p:ph type="body" idx="1"/>
          </p:nvPr>
        </p:nvSpPr>
        <p:spPr/>
        <p:txBody>
          <a:bodyPr/>
          <a:lstStyle/>
          <a:p>
            <a:r>
              <a:rPr lang="en-GB" dirty="0"/>
              <a:t>Contact Details</a:t>
            </a:r>
          </a:p>
        </p:txBody>
      </p:sp>
      <p:sp>
        <p:nvSpPr>
          <p:cNvPr id="13" name="Text Placeholder 12">
            <a:extLst>
              <a:ext uri="{FF2B5EF4-FFF2-40B4-BE49-F238E27FC236}">
                <a16:creationId xmlns:a16="http://schemas.microsoft.com/office/drawing/2014/main" id="{411074DF-3CA8-4C6F-AA8F-ADA76BE55191}"/>
              </a:ext>
            </a:extLst>
          </p:cNvPr>
          <p:cNvSpPr>
            <a:spLocks noGrp="1"/>
          </p:cNvSpPr>
          <p:nvPr>
            <p:ph type="body" sz="quarter" idx="11"/>
          </p:nvPr>
        </p:nvSpPr>
        <p:spPr/>
        <p:txBody>
          <a:bodyPr>
            <a:normAutofit/>
          </a:bodyPr>
          <a:lstStyle/>
          <a:p>
            <a:r>
              <a:rPr lang="en-GB" sz="1800" dirty="0"/>
              <a:t>@</a:t>
            </a:r>
            <a:r>
              <a:rPr lang="en-GB" sz="1800" dirty="0" err="1"/>
              <a:t>halbaradkenafin</a:t>
            </a:r>
            <a:endParaRPr lang="en-GB" sz="1800" dirty="0"/>
          </a:p>
        </p:txBody>
      </p:sp>
      <p:sp>
        <p:nvSpPr>
          <p:cNvPr id="14" name="Text Placeholder 13">
            <a:extLst>
              <a:ext uri="{FF2B5EF4-FFF2-40B4-BE49-F238E27FC236}">
                <a16:creationId xmlns:a16="http://schemas.microsoft.com/office/drawing/2014/main" id="{711B56A3-04E1-4884-AC26-A2E8DAC9EAC4}"/>
              </a:ext>
            </a:extLst>
          </p:cNvPr>
          <p:cNvSpPr>
            <a:spLocks noGrp="1"/>
          </p:cNvSpPr>
          <p:nvPr>
            <p:ph type="body" sz="quarter" idx="12"/>
          </p:nvPr>
        </p:nvSpPr>
        <p:spPr/>
        <p:txBody>
          <a:bodyPr>
            <a:normAutofit/>
          </a:bodyPr>
          <a:lstStyle/>
          <a:p>
            <a:r>
              <a:rPr lang="en-GB" sz="1800" dirty="0"/>
              <a:t>Chrislgardner.github.io</a:t>
            </a:r>
          </a:p>
        </p:txBody>
      </p:sp>
      <p:sp>
        <p:nvSpPr>
          <p:cNvPr id="15" name="Text Placeholder 14">
            <a:extLst>
              <a:ext uri="{FF2B5EF4-FFF2-40B4-BE49-F238E27FC236}">
                <a16:creationId xmlns:a16="http://schemas.microsoft.com/office/drawing/2014/main" id="{EEDDA0E6-461F-4BD9-899F-B4971D7F2833}"/>
              </a:ext>
            </a:extLst>
          </p:cNvPr>
          <p:cNvSpPr>
            <a:spLocks noGrp="1"/>
          </p:cNvSpPr>
          <p:nvPr>
            <p:ph type="body" sz="quarter" idx="13"/>
          </p:nvPr>
        </p:nvSpPr>
        <p:spPr>
          <a:xfrm>
            <a:off x="9371596" y="3557290"/>
            <a:ext cx="2820403" cy="368300"/>
          </a:xfrm>
        </p:spPr>
        <p:txBody>
          <a:bodyPr>
            <a:noAutofit/>
          </a:bodyPr>
          <a:lstStyle/>
          <a:p>
            <a:r>
              <a:rPr lang="en-GB" sz="1800" dirty="0"/>
              <a:t>github.com/</a:t>
            </a:r>
            <a:r>
              <a:rPr lang="en-GB" sz="1800" dirty="0" err="1"/>
              <a:t>chrislgardner</a:t>
            </a:r>
            <a:endParaRPr lang="en-GB" sz="1800" dirty="0"/>
          </a:p>
        </p:txBody>
      </p:sp>
      <p:pic>
        <p:nvPicPr>
          <p:cNvPr id="9" name="Graphic 13">
            <a:extLst>
              <a:ext uri="{FF2B5EF4-FFF2-40B4-BE49-F238E27FC236}">
                <a16:creationId xmlns:a16="http://schemas.microsoft.com/office/drawing/2014/main" id="{963F7696-5FBE-451E-832F-AFD5D697ADF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64184" y="3613020"/>
            <a:ext cx="307413" cy="307413"/>
          </a:xfrm>
          <a:prstGeom prst="rect">
            <a:avLst/>
          </a:prstGeom>
        </p:spPr>
      </p:pic>
    </p:spTree>
    <p:extLst>
      <p:ext uri="{BB962C8B-B14F-4D97-AF65-F5344CB8AC3E}">
        <p14:creationId xmlns:p14="http://schemas.microsoft.com/office/powerpoint/2010/main" val="79506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F2931-0C83-4AF7-BD77-9269EFAF3BA7}"/>
              </a:ext>
            </a:extLst>
          </p:cNvPr>
          <p:cNvSpPr>
            <a:spLocks noGrp="1"/>
          </p:cNvSpPr>
          <p:nvPr>
            <p:ph type="title"/>
          </p:nvPr>
        </p:nvSpPr>
        <p:spPr/>
        <p:txBody>
          <a:bodyPr>
            <a:normAutofit/>
          </a:bodyPr>
          <a:lstStyle/>
          <a:p>
            <a:r>
              <a:rPr lang="en-GB" dirty="0"/>
              <a:t>Chris Gardner</a:t>
            </a:r>
          </a:p>
        </p:txBody>
      </p:sp>
      <p:sp>
        <p:nvSpPr>
          <p:cNvPr id="3" name="Content Placeholder 2">
            <a:extLst>
              <a:ext uri="{FF2B5EF4-FFF2-40B4-BE49-F238E27FC236}">
                <a16:creationId xmlns:a16="http://schemas.microsoft.com/office/drawing/2014/main" id="{606ADEB2-0CA7-4AB9-A9D4-C9B166B3AF7D}"/>
              </a:ext>
            </a:extLst>
          </p:cNvPr>
          <p:cNvSpPr>
            <a:spLocks noGrp="1"/>
          </p:cNvSpPr>
          <p:nvPr>
            <p:ph idx="1"/>
          </p:nvPr>
        </p:nvSpPr>
        <p:spPr/>
        <p:txBody>
          <a:bodyPr>
            <a:normAutofit/>
          </a:bodyPr>
          <a:lstStyle/>
          <a:p>
            <a:r>
              <a:rPr lang="en-GB" dirty="0"/>
              <a:t>DevOps and ALM consultant at Black Marble</a:t>
            </a:r>
          </a:p>
          <a:p>
            <a:r>
              <a:rPr lang="en-GB" dirty="0"/>
              <a:t>4+ Years PowerShell experience</a:t>
            </a:r>
          </a:p>
          <a:p>
            <a:r>
              <a:rPr lang="en-GB" dirty="0"/>
              <a:t>Spent the last 2 years+ automating software builds and writing DSC</a:t>
            </a:r>
          </a:p>
          <a:p>
            <a:r>
              <a:rPr lang="en-GB" dirty="0"/>
              <a:t>Contribute to various DSC resources and maintain 1.5 of my own</a:t>
            </a:r>
          </a:p>
          <a:p>
            <a:r>
              <a:rPr lang="en-GB" dirty="0"/>
              <a:t>Usually found on Slack (PSUGUK and PowerShell)</a:t>
            </a:r>
          </a:p>
          <a:p>
            <a:endParaRPr lang="en-GB" dirty="0"/>
          </a:p>
          <a:p>
            <a:r>
              <a:rPr lang="en-GB" dirty="0"/>
              <a:t>https://www.github.com/ChrisLGardner </a:t>
            </a:r>
          </a:p>
        </p:txBody>
      </p:sp>
    </p:spTree>
    <p:extLst>
      <p:ext uri="{BB962C8B-B14F-4D97-AF65-F5344CB8AC3E}">
        <p14:creationId xmlns:p14="http://schemas.microsoft.com/office/powerpoint/2010/main" val="1804797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74B9D-32B3-4F71-8402-2C61594925BB}"/>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0DC062D9-24E3-49FF-A600-270AA4F838DB}"/>
              </a:ext>
            </a:extLst>
          </p:cNvPr>
          <p:cNvSpPr>
            <a:spLocks noGrp="1"/>
          </p:cNvSpPr>
          <p:nvPr>
            <p:ph idx="1"/>
          </p:nvPr>
        </p:nvSpPr>
        <p:spPr/>
        <p:txBody>
          <a:bodyPr/>
          <a:lstStyle/>
          <a:p>
            <a:r>
              <a:rPr lang="en-GB" dirty="0"/>
              <a:t>Why?</a:t>
            </a:r>
          </a:p>
          <a:p>
            <a:r>
              <a:rPr lang="en-GB" dirty="0"/>
              <a:t>Function Design</a:t>
            </a:r>
          </a:p>
          <a:p>
            <a:r>
              <a:rPr lang="en-GB" dirty="0"/>
              <a:t>Module Structure options</a:t>
            </a:r>
          </a:p>
          <a:p>
            <a:r>
              <a:rPr lang="en-GB" dirty="0"/>
              <a:t>Folder Structure</a:t>
            </a:r>
          </a:p>
          <a:p>
            <a:r>
              <a:rPr lang="en-GB" dirty="0"/>
              <a:t>Build Scripts</a:t>
            </a:r>
          </a:p>
          <a:p>
            <a:r>
              <a:rPr lang="en-GB" dirty="0"/>
              <a:t>Testing</a:t>
            </a:r>
          </a:p>
          <a:p>
            <a:r>
              <a:rPr lang="en-GB" dirty="0"/>
              <a:t>Documentation</a:t>
            </a:r>
          </a:p>
        </p:txBody>
      </p:sp>
    </p:spTree>
    <p:extLst>
      <p:ext uri="{BB962C8B-B14F-4D97-AF65-F5344CB8AC3E}">
        <p14:creationId xmlns:p14="http://schemas.microsoft.com/office/powerpoint/2010/main" val="4277692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0EF63-BC64-458C-8B07-18BD2DB26673}"/>
              </a:ext>
            </a:extLst>
          </p:cNvPr>
          <p:cNvSpPr>
            <a:spLocks noGrp="1"/>
          </p:cNvSpPr>
          <p:nvPr>
            <p:ph type="title"/>
          </p:nvPr>
        </p:nvSpPr>
        <p:spPr/>
        <p:txBody>
          <a:bodyPr/>
          <a:lstStyle/>
          <a:p>
            <a:r>
              <a:rPr lang="en-GB" dirty="0"/>
              <a:t>Why?</a:t>
            </a:r>
          </a:p>
        </p:txBody>
      </p:sp>
      <p:sp>
        <p:nvSpPr>
          <p:cNvPr id="3" name="Content Placeholder 2">
            <a:extLst>
              <a:ext uri="{FF2B5EF4-FFF2-40B4-BE49-F238E27FC236}">
                <a16:creationId xmlns:a16="http://schemas.microsoft.com/office/drawing/2014/main" id="{0B5A6483-ACB8-42D5-AD17-6178CA2AA7DE}"/>
              </a:ext>
            </a:extLst>
          </p:cNvPr>
          <p:cNvSpPr>
            <a:spLocks noGrp="1"/>
          </p:cNvSpPr>
          <p:nvPr>
            <p:ph idx="1"/>
          </p:nvPr>
        </p:nvSpPr>
        <p:spPr>
          <a:xfrm>
            <a:off x="838200" y="1825625"/>
            <a:ext cx="10245436" cy="768928"/>
          </a:xfrm>
        </p:spPr>
        <p:txBody>
          <a:bodyPr/>
          <a:lstStyle/>
          <a:p>
            <a:r>
              <a:rPr lang="en-GB" dirty="0"/>
              <a:t>We’re </a:t>
            </a:r>
            <a:r>
              <a:rPr lang="en-GB" strike="sngStrike"/>
              <a:t>developers</a:t>
            </a:r>
            <a:r>
              <a:rPr lang="en-GB"/>
              <a:t> technologists</a:t>
            </a:r>
            <a:endParaRPr lang="en-GB" strike="sngStrike" dirty="0"/>
          </a:p>
          <a:p>
            <a:endParaRPr lang="en-GB" dirty="0"/>
          </a:p>
        </p:txBody>
      </p:sp>
      <p:sp>
        <p:nvSpPr>
          <p:cNvPr id="4" name="Content Placeholder 2">
            <a:extLst>
              <a:ext uri="{FF2B5EF4-FFF2-40B4-BE49-F238E27FC236}">
                <a16:creationId xmlns:a16="http://schemas.microsoft.com/office/drawing/2014/main" id="{759EA207-5D98-459E-B901-3DF8413892F6}"/>
              </a:ext>
            </a:extLst>
          </p:cNvPr>
          <p:cNvSpPr txBox="1">
            <a:spLocks/>
          </p:cNvSpPr>
          <p:nvPr/>
        </p:nvSpPr>
        <p:spPr>
          <a:xfrm>
            <a:off x="886691" y="2729489"/>
            <a:ext cx="10245436" cy="9558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Easier for other people to contribute</a:t>
            </a:r>
          </a:p>
          <a:p>
            <a:endParaRPr lang="en-GB" dirty="0"/>
          </a:p>
        </p:txBody>
      </p:sp>
      <p:sp>
        <p:nvSpPr>
          <p:cNvPr id="5" name="Content Placeholder 2">
            <a:extLst>
              <a:ext uri="{FF2B5EF4-FFF2-40B4-BE49-F238E27FC236}">
                <a16:creationId xmlns:a16="http://schemas.microsoft.com/office/drawing/2014/main" id="{6A5E13ED-5821-4448-9CC1-84E85BC5E413}"/>
              </a:ext>
            </a:extLst>
          </p:cNvPr>
          <p:cNvSpPr txBox="1">
            <a:spLocks/>
          </p:cNvSpPr>
          <p:nvPr/>
        </p:nvSpPr>
        <p:spPr>
          <a:xfrm>
            <a:off x="886691" y="3820244"/>
            <a:ext cx="10515600" cy="8136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Easier for people to use</a:t>
            </a:r>
          </a:p>
          <a:p>
            <a:endParaRPr lang="en-GB" dirty="0"/>
          </a:p>
          <a:p>
            <a:endParaRPr lang="en-GB" dirty="0"/>
          </a:p>
        </p:txBody>
      </p:sp>
    </p:spTree>
    <p:extLst>
      <p:ext uri="{BB962C8B-B14F-4D97-AF65-F5344CB8AC3E}">
        <p14:creationId xmlns:p14="http://schemas.microsoft.com/office/powerpoint/2010/main" val="382873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1C846-BE4A-43AD-912C-1F0766B64E8E}"/>
              </a:ext>
            </a:extLst>
          </p:cNvPr>
          <p:cNvSpPr>
            <a:spLocks noGrp="1"/>
          </p:cNvSpPr>
          <p:nvPr>
            <p:ph type="title"/>
          </p:nvPr>
        </p:nvSpPr>
        <p:spPr/>
        <p:txBody>
          <a:bodyPr/>
          <a:lstStyle/>
          <a:p>
            <a:r>
              <a:rPr lang="en-GB" dirty="0"/>
              <a:t>Function Design</a:t>
            </a:r>
          </a:p>
        </p:txBody>
      </p:sp>
      <p:sp>
        <p:nvSpPr>
          <p:cNvPr id="3" name="Content Placeholder 2">
            <a:extLst>
              <a:ext uri="{FF2B5EF4-FFF2-40B4-BE49-F238E27FC236}">
                <a16:creationId xmlns:a16="http://schemas.microsoft.com/office/drawing/2014/main" id="{635B46DB-7B00-4DA2-A4EF-EE5F58201952}"/>
              </a:ext>
            </a:extLst>
          </p:cNvPr>
          <p:cNvSpPr>
            <a:spLocks noGrp="1"/>
          </p:cNvSpPr>
          <p:nvPr>
            <p:ph idx="1"/>
          </p:nvPr>
        </p:nvSpPr>
        <p:spPr/>
        <p:txBody>
          <a:bodyPr/>
          <a:lstStyle/>
          <a:p>
            <a:r>
              <a:rPr lang="en-GB" dirty="0"/>
              <a:t>Always include an output type for functions which output an object</a:t>
            </a:r>
          </a:p>
          <a:p>
            <a:endParaRPr lang="en-GB" dirty="0"/>
          </a:p>
          <a:p>
            <a:r>
              <a:rPr lang="en-GB" dirty="0"/>
              <a:t>Always write-output/$</a:t>
            </a:r>
            <a:r>
              <a:rPr lang="en-GB" dirty="0" err="1"/>
              <a:t>var</a:t>
            </a:r>
            <a:r>
              <a:rPr lang="en-GB" dirty="0"/>
              <a:t> your objects</a:t>
            </a:r>
          </a:p>
          <a:p>
            <a:endParaRPr lang="en-GB" dirty="0"/>
          </a:p>
          <a:p>
            <a:r>
              <a:rPr lang="en-GB" dirty="0"/>
              <a:t>Always add </a:t>
            </a:r>
            <a:r>
              <a:rPr lang="en-GB" dirty="0" err="1"/>
              <a:t>CmdletBinding</a:t>
            </a:r>
            <a:r>
              <a:rPr lang="en-GB" dirty="0"/>
              <a:t> to enable advanced functions</a:t>
            </a:r>
          </a:p>
          <a:p>
            <a:endParaRPr lang="en-GB" dirty="0"/>
          </a:p>
          <a:p>
            <a:r>
              <a:rPr lang="en-GB" dirty="0"/>
              <a:t>Accept pipeline input on Set-*/Update-*/etc functions</a:t>
            </a:r>
          </a:p>
          <a:p>
            <a:endParaRPr lang="en-GB" dirty="0"/>
          </a:p>
          <a:p>
            <a:pPr marL="0" indent="0">
              <a:buNone/>
            </a:pPr>
            <a:endParaRPr lang="en-GB" dirty="0"/>
          </a:p>
        </p:txBody>
      </p:sp>
    </p:spTree>
    <p:extLst>
      <p:ext uri="{BB962C8B-B14F-4D97-AF65-F5344CB8AC3E}">
        <p14:creationId xmlns:p14="http://schemas.microsoft.com/office/powerpoint/2010/main" val="112538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9043-7823-41FC-A985-AADBD2278F62}"/>
              </a:ext>
            </a:extLst>
          </p:cNvPr>
          <p:cNvSpPr>
            <a:spLocks noGrp="1"/>
          </p:cNvSpPr>
          <p:nvPr>
            <p:ph type="title"/>
          </p:nvPr>
        </p:nvSpPr>
        <p:spPr/>
        <p:txBody>
          <a:bodyPr/>
          <a:lstStyle/>
          <a:p>
            <a:r>
              <a:rPr lang="en-GB" dirty="0"/>
              <a:t>Function Design</a:t>
            </a:r>
          </a:p>
        </p:txBody>
      </p:sp>
      <p:sp>
        <p:nvSpPr>
          <p:cNvPr id="3" name="Content Placeholder 2">
            <a:extLst>
              <a:ext uri="{FF2B5EF4-FFF2-40B4-BE49-F238E27FC236}">
                <a16:creationId xmlns:a16="http://schemas.microsoft.com/office/drawing/2014/main" id="{3446CF4A-B9A5-41CF-BA24-DCDC24BE4C62}"/>
              </a:ext>
            </a:extLst>
          </p:cNvPr>
          <p:cNvSpPr>
            <a:spLocks noGrp="1"/>
          </p:cNvSpPr>
          <p:nvPr>
            <p:ph idx="1"/>
          </p:nvPr>
        </p:nvSpPr>
        <p:spPr/>
        <p:txBody>
          <a:bodyPr/>
          <a:lstStyle/>
          <a:p>
            <a:r>
              <a:rPr lang="en-GB" dirty="0"/>
              <a:t>Consider including a </a:t>
            </a:r>
            <a:r>
              <a:rPr lang="en-GB" dirty="0" err="1"/>
              <a:t>PSTypeName</a:t>
            </a:r>
            <a:r>
              <a:rPr lang="en-GB" dirty="0"/>
              <a:t> for custom objects</a:t>
            </a:r>
          </a:p>
          <a:p>
            <a:endParaRPr lang="en-GB" dirty="0"/>
          </a:p>
          <a:p>
            <a:r>
              <a:rPr lang="en-GB" dirty="0"/>
              <a:t>Descriptive variable and function names</a:t>
            </a:r>
          </a:p>
          <a:p>
            <a:endParaRPr lang="en-GB" dirty="0"/>
          </a:p>
          <a:p>
            <a:r>
              <a:rPr lang="en-GB" dirty="0"/>
              <a:t>Common names for parameters, e.g. </a:t>
            </a:r>
            <a:r>
              <a:rPr lang="en-GB" dirty="0" err="1"/>
              <a:t>ComputerName</a:t>
            </a:r>
            <a:endParaRPr lang="en-GB" dirty="0"/>
          </a:p>
          <a:p>
            <a:endParaRPr lang="en-GB" dirty="0"/>
          </a:p>
        </p:txBody>
      </p:sp>
    </p:spTree>
    <p:extLst>
      <p:ext uri="{BB962C8B-B14F-4D97-AF65-F5344CB8AC3E}">
        <p14:creationId xmlns:p14="http://schemas.microsoft.com/office/powerpoint/2010/main" val="2413757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37407-2475-4F11-B2E4-3FB2E01789CE}"/>
              </a:ext>
            </a:extLst>
          </p:cNvPr>
          <p:cNvSpPr>
            <a:spLocks noGrp="1"/>
          </p:cNvSpPr>
          <p:nvPr>
            <p:ph type="title"/>
          </p:nvPr>
        </p:nvSpPr>
        <p:spPr/>
        <p:txBody>
          <a:bodyPr/>
          <a:lstStyle/>
          <a:p>
            <a:r>
              <a:rPr lang="en-GB" dirty="0"/>
              <a:t>Module Structure – Big psm1</a:t>
            </a:r>
          </a:p>
        </p:txBody>
      </p:sp>
      <p:sp>
        <p:nvSpPr>
          <p:cNvPr id="3" name="Content Placeholder 2">
            <a:extLst>
              <a:ext uri="{FF2B5EF4-FFF2-40B4-BE49-F238E27FC236}">
                <a16:creationId xmlns:a16="http://schemas.microsoft.com/office/drawing/2014/main" id="{0B9A3701-9ED4-45C8-8A6A-2FB68BBD3EF3}"/>
              </a:ext>
            </a:extLst>
          </p:cNvPr>
          <p:cNvSpPr>
            <a:spLocks noGrp="1"/>
          </p:cNvSpPr>
          <p:nvPr>
            <p:ph idx="1"/>
          </p:nvPr>
        </p:nvSpPr>
        <p:spPr/>
        <p:txBody>
          <a:bodyPr/>
          <a:lstStyle/>
          <a:p>
            <a:r>
              <a:rPr lang="en-GB" dirty="0"/>
              <a:t>Pros</a:t>
            </a:r>
          </a:p>
          <a:p>
            <a:pPr lvl="1"/>
            <a:r>
              <a:rPr lang="en-GB" dirty="0"/>
              <a:t>Quick to load</a:t>
            </a:r>
          </a:p>
          <a:p>
            <a:pPr lvl="1"/>
            <a:r>
              <a:rPr lang="en-GB" dirty="0"/>
              <a:t>Easy to distribute</a:t>
            </a:r>
          </a:p>
          <a:p>
            <a:r>
              <a:rPr lang="en-GB" dirty="0"/>
              <a:t>Cons</a:t>
            </a:r>
          </a:p>
          <a:p>
            <a:pPr lvl="1"/>
            <a:r>
              <a:rPr lang="en-GB" dirty="0"/>
              <a:t>Difficult to maintain</a:t>
            </a:r>
          </a:p>
          <a:p>
            <a:pPr lvl="1"/>
            <a:r>
              <a:rPr lang="en-GB" dirty="0"/>
              <a:t>Can become very long</a:t>
            </a:r>
          </a:p>
        </p:txBody>
      </p:sp>
      <p:pic>
        <p:nvPicPr>
          <p:cNvPr id="4" name="Picture 3">
            <a:extLst>
              <a:ext uri="{FF2B5EF4-FFF2-40B4-BE49-F238E27FC236}">
                <a16:creationId xmlns:a16="http://schemas.microsoft.com/office/drawing/2014/main" id="{30239DB2-0E79-4BF5-B65B-D45E0328D0A3}"/>
              </a:ext>
            </a:extLst>
          </p:cNvPr>
          <p:cNvPicPr>
            <a:picLocks noChangeAspect="1"/>
          </p:cNvPicPr>
          <p:nvPr/>
        </p:nvPicPr>
        <p:blipFill rotWithShape="1">
          <a:blip r:embed="rId3"/>
          <a:srcRect t="14199" r="61969"/>
          <a:stretch/>
        </p:blipFill>
        <p:spPr>
          <a:xfrm>
            <a:off x="7999563" y="4344658"/>
            <a:ext cx="4065917" cy="2148217"/>
          </a:xfrm>
          <a:prstGeom prst="rect">
            <a:avLst/>
          </a:prstGeom>
        </p:spPr>
      </p:pic>
      <p:pic>
        <p:nvPicPr>
          <p:cNvPr id="5" name="Picture 4">
            <a:extLst>
              <a:ext uri="{FF2B5EF4-FFF2-40B4-BE49-F238E27FC236}">
                <a16:creationId xmlns:a16="http://schemas.microsoft.com/office/drawing/2014/main" id="{17BBFE80-46EE-4F41-934E-8925AEA9AB73}"/>
              </a:ext>
            </a:extLst>
          </p:cNvPr>
          <p:cNvPicPr>
            <a:picLocks noChangeAspect="1"/>
          </p:cNvPicPr>
          <p:nvPr/>
        </p:nvPicPr>
        <p:blipFill>
          <a:blip r:embed="rId4"/>
          <a:stretch>
            <a:fillRect/>
          </a:stretch>
        </p:blipFill>
        <p:spPr>
          <a:xfrm>
            <a:off x="8451515" y="1412889"/>
            <a:ext cx="2902285" cy="2512255"/>
          </a:xfrm>
          <a:prstGeom prst="rect">
            <a:avLst/>
          </a:prstGeom>
        </p:spPr>
      </p:pic>
    </p:spTree>
    <p:extLst>
      <p:ext uri="{BB962C8B-B14F-4D97-AF65-F5344CB8AC3E}">
        <p14:creationId xmlns:p14="http://schemas.microsoft.com/office/powerpoint/2010/main" val="1578670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B101-C8D4-4957-AB44-6B063B0951E8}"/>
              </a:ext>
            </a:extLst>
          </p:cNvPr>
          <p:cNvSpPr>
            <a:spLocks noGrp="1"/>
          </p:cNvSpPr>
          <p:nvPr>
            <p:ph type="title"/>
          </p:nvPr>
        </p:nvSpPr>
        <p:spPr/>
        <p:txBody>
          <a:bodyPr/>
          <a:lstStyle/>
          <a:p>
            <a:r>
              <a:rPr lang="en-GB" dirty="0"/>
              <a:t>Module Structure – Dot sourced ps1</a:t>
            </a:r>
          </a:p>
        </p:txBody>
      </p:sp>
      <p:sp>
        <p:nvSpPr>
          <p:cNvPr id="3" name="Content Placeholder 2">
            <a:extLst>
              <a:ext uri="{FF2B5EF4-FFF2-40B4-BE49-F238E27FC236}">
                <a16:creationId xmlns:a16="http://schemas.microsoft.com/office/drawing/2014/main" id="{5225694E-E330-4835-ADA8-0D419A2622CF}"/>
              </a:ext>
            </a:extLst>
          </p:cNvPr>
          <p:cNvSpPr>
            <a:spLocks noGrp="1"/>
          </p:cNvSpPr>
          <p:nvPr>
            <p:ph idx="1"/>
          </p:nvPr>
        </p:nvSpPr>
        <p:spPr/>
        <p:txBody>
          <a:bodyPr/>
          <a:lstStyle/>
          <a:p>
            <a:r>
              <a:rPr lang="en-GB" dirty="0"/>
              <a:t>Pros</a:t>
            </a:r>
          </a:p>
          <a:p>
            <a:pPr lvl="1"/>
            <a:r>
              <a:rPr lang="en-GB" dirty="0"/>
              <a:t>Easy to maintain</a:t>
            </a:r>
          </a:p>
          <a:p>
            <a:pPr lvl="1"/>
            <a:r>
              <a:rPr lang="en-GB" dirty="0"/>
              <a:t>Short PSM1</a:t>
            </a:r>
          </a:p>
          <a:p>
            <a:pPr lvl="1"/>
            <a:r>
              <a:rPr lang="en-GB" dirty="0"/>
              <a:t>Easy to add more functions</a:t>
            </a:r>
          </a:p>
          <a:p>
            <a:r>
              <a:rPr lang="en-GB" dirty="0"/>
              <a:t>Cons</a:t>
            </a:r>
          </a:p>
          <a:p>
            <a:pPr lvl="1"/>
            <a:r>
              <a:rPr lang="en-GB" dirty="0"/>
              <a:t>Slow to load</a:t>
            </a:r>
          </a:p>
          <a:p>
            <a:pPr lvl="1"/>
            <a:r>
              <a:rPr lang="en-GB" dirty="0"/>
              <a:t>Potential security issues</a:t>
            </a:r>
          </a:p>
          <a:p>
            <a:pPr lvl="1"/>
            <a:r>
              <a:rPr lang="en-GB" dirty="0"/>
              <a:t>Slow command discovery</a:t>
            </a:r>
          </a:p>
        </p:txBody>
      </p:sp>
      <p:pic>
        <p:nvPicPr>
          <p:cNvPr id="4" name="Picture 3">
            <a:extLst>
              <a:ext uri="{FF2B5EF4-FFF2-40B4-BE49-F238E27FC236}">
                <a16:creationId xmlns:a16="http://schemas.microsoft.com/office/drawing/2014/main" id="{09380093-C84A-4B28-8A69-D2764CD651D3}"/>
              </a:ext>
            </a:extLst>
          </p:cNvPr>
          <p:cNvPicPr>
            <a:picLocks noChangeAspect="1"/>
          </p:cNvPicPr>
          <p:nvPr/>
        </p:nvPicPr>
        <p:blipFill rotWithShape="1">
          <a:blip r:embed="rId3"/>
          <a:srcRect t="16934" r="62825"/>
          <a:stretch/>
        </p:blipFill>
        <p:spPr>
          <a:xfrm>
            <a:off x="8209472" y="4537104"/>
            <a:ext cx="3867510" cy="1955771"/>
          </a:xfrm>
          <a:prstGeom prst="rect">
            <a:avLst/>
          </a:prstGeom>
        </p:spPr>
      </p:pic>
      <p:pic>
        <p:nvPicPr>
          <p:cNvPr id="5" name="Picture 4">
            <a:extLst>
              <a:ext uri="{FF2B5EF4-FFF2-40B4-BE49-F238E27FC236}">
                <a16:creationId xmlns:a16="http://schemas.microsoft.com/office/drawing/2014/main" id="{B31CBF2D-B0A2-461F-AC0B-11DACDD76F2F}"/>
              </a:ext>
            </a:extLst>
          </p:cNvPr>
          <p:cNvPicPr>
            <a:picLocks noChangeAspect="1"/>
          </p:cNvPicPr>
          <p:nvPr/>
        </p:nvPicPr>
        <p:blipFill>
          <a:blip r:embed="rId4"/>
          <a:stretch>
            <a:fillRect/>
          </a:stretch>
        </p:blipFill>
        <p:spPr>
          <a:xfrm>
            <a:off x="8756140" y="1690688"/>
            <a:ext cx="2447925" cy="2486025"/>
          </a:xfrm>
          <a:prstGeom prst="rect">
            <a:avLst/>
          </a:prstGeom>
        </p:spPr>
      </p:pic>
    </p:spTree>
    <p:extLst>
      <p:ext uri="{BB962C8B-B14F-4D97-AF65-F5344CB8AC3E}">
        <p14:creationId xmlns:p14="http://schemas.microsoft.com/office/powerpoint/2010/main" val="230567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12CBC-80AE-4B99-9B79-E6AED3279882}"/>
              </a:ext>
            </a:extLst>
          </p:cNvPr>
          <p:cNvSpPr>
            <a:spLocks noGrp="1"/>
          </p:cNvSpPr>
          <p:nvPr>
            <p:ph type="title"/>
          </p:nvPr>
        </p:nvSpPr>
        <p:spPr/>
        <p:txBody>
          <a:bodyPr/>
          <a:lstStyle/>
          <a:p>
            <a:r>
              <a:rPr lang="en-GB" dirty="0"/>
              <a:t>Module Structure – Compiled psm1</a:t>
            </a:r>
          </a:p>
        </p:txBody>
      </p:sp>
      <p:sp>
        <p:nvSpPr>
          <p:cNvPr id="3" name="Content Placeholder 2">
            <a:extLst>
              <a:ext uri="{FF2B5EF4-FFF2-40B4-BE49-F238E27FC236}">
                <a16:creationId xmlns:a16="http://schemas.microsoft.com/office/drawing/2014/main" id="{7143DEF9-0AF1-49BC-A37C-1EAF967D5C32}"/>
              </a:ext>
            </a:extLst>
          </p:cNvPr>
          <p:cNvSpPr>
            <a:spLocks noGrp="1"/>
          </p:cNvSpPr>
          <p:nvPr>
            <p:ph idx="1"/>
          </p:nvPr>
        </p:nvSpPr>
        <p:spPr/>
        <p:txBody>
          <a:bodyPr/>
          <a:lstStyle/>
          <a:p>
            <a:r>
              <a:rPr lang="en-GB" dirty="0"/>
              <a:t>Pros</a:t>
            </a:r>
          </a:p>
          <a:p>
            <a:pPr lvl="1"/>
            <a:r>
              <a:rPr lang="en-GB" dirty="0"/>
              <a:t>Easy to maintain</a:t>
            </a:r>
          </a:p>
          <a:p>
            <a:pPr lvl="1"/>
            <a:r>
              <a:rPr lang="en-GB" dirty="0"/>
              <a:t>Quick to load</a:t>
            </a:r>
          </a:p>
          <a:p>
            <a:pPr lvl="1"/>
            <a:r>
              <a:rPr lang="en-GB" dirty="0"/>
              <a:t>Easy to distribute</a:t>
            </a:r>
          </a:p>
          <a:p>
            <a:pPr lvl="1"/>
            <a:r>
              <a:rPr lang="en-GB" dirty="0"/>
              <a:t>Easy to add more functions</a:t>
            </a:r>
          </a:p>
          <a:p>
            <a:r>
              <a:rPr lang="en-GB" dirty="0"/>
              <a:t>Cons</a:t>
            </a:r>
          </a:p>
          <a:p>
            <a:pPr lvl="1"/>
            <a:r>
              <a:rPr lang="en-GB" dirty="0"/>
              <a:t>Extra learning required to use</a:t>
            </a:r>
          </a:p>
          <a:p>
            <a:pPr lvl="1"/>
            <a:r>
              <a:rPr lang="en-GB" dirty="0"/>
              <a:t>Automation needed</a:t>
            </a:r>
          </a:p>
        </p:txBody>
      </p:sp>
      <p:pic>
        <p:nvPicPr>
          <p:cNvPr id="4" name="Picture 3">
            <a:extLst>
              <a:ext uri="{FF2B5EF4-FFF2-40B4-BE49-F238E27FC236}">
                <a16:creationId xmlns:a16="http://schemas.microsoft.com/office/drawing/2014/main" id="{BB31307F-329C-4C84-91A3-AA5948CA5F52}"/>
              </a:ext>
            </a:extLst>
          </p:cNvPr>
          <p:cNvPicPr>
            <a:picLocks noChangeAspect="1"/>
          </p:cNvPicPr>
          <p:nvPr/>
        </p:nvPicPr>
        <p:blipFill rotWithShape="1">
          <a:blip r:embed="rId3"/>
          <a:srcRect t="17571" r="65863"/>
          <a:stretch/>
        </p:blipFill>
        <p:spPr>
          <a:xfrm>
            <a:off x="8242647" y="4313208"/>
            <a:ext cx="3782575" cy="2131292"/>
          </a:xfrm>
          <a:prstGeom prst="rect">
            <a:avLst/>
          </a:prstGeom>
        </p:spPr>
      </p:pic>
      <p:pic>
        <p:nvPicPr>
          <p:cNvPr id="5" name="Picture 4">
            <a:extLst>
              <a:ext uri="{FF2B5EF4-FFF2-40B4-BE49-F238E27FC236}">
                <a16:creationId xmlns:a16="http://schemas.microsoft.com/office/drawing/2014/main" id="{DCBB8F32-06BE-4F03-AC35-B45364F9AA0C}"/>
              </a:ext>
            </a:extLst>
          </p:cNvPr>
          <p:cNvPicPr>
            <a:picLocks noChangeAspect="1"/>
          </p:cNvPicPr>
          <p:nvPr/>
        </p:nvPicPr>
        <p:blipFill>
          <a:blip r:embed="rId4"/>
          <a:stretch>
            <a:fillRect/>
          </a:stretch>
        </p:blipFill>
        <p:spPr>
          <a:xfrm>
            <a:off x="8763000" y="1330296"/>
            <a:ext cx="2590800" cy="2847975"/>
          </a:xfrm>
          <a:prstGeom prst="rect">
            <a:avLst/>
          </a:prstGeom>
        </p:spPr>
      </p:pic>
    </p:spTree>
    <p:extLst>
      <p:ext uri="{BB962C8B-B14F-4D97-AF65-F5344CB8AC3E}">
        <p14:creationId xmlns:p14="http://schemas.microsoft.com/office/powerpoint/2010/main" val="3326854370"/>
      </p:ext>
    </p:extLst>
  </p:cSld>
  <p:clrMapOvr>
    <a:masterClrMapping/>
  </p:clrMapOvr>
</p:sld>
</file>

<file path=ppt/theme/theme1.xml><?xml version="1.0" encoding="utf-8"?>
<a:theme xmlns:a="http://schemas.openxmlformats.org/drawingml/2006/main" name="BlackMarble">
  <a:themeElements>
    <a:clrScheme name="Black Marble Orange">
      <a:dk1>
        <a:sysClr val="windowText" lastClr="000000"/>
      </a:dk1>
      <a:lt1>
        <a:sysClr val="window" lastClr="FFFFFF"/>
      </a:lt1>
      <a:dk2>
        <a:srgbClr val="3C3C3B"/>
      </a:dk2>
      <a:lt2>
        <a:srgbClr val="F5F5F5"/>
      </a:lt2>
      <a:accent1>
        <a:srgbClr val="F97923"/>
      </a:accent1>
      <a:accent2>
        <a:srgbClr val="21B9EC"/>
      </a:accent2>
      <a:accent3>
        <a:srgbClr val="B6CC22"/>
      </a:accent3>
      <a:accent4>
        <a:srgbClr val="E63B46"/>
      </a:accent4>
      <a:accent5>
        <a:srgbClr val="293A49"/>
      </a:accent5>
      <a:accent6>
        <a:srgbClr val="1B72B7"/>
      </a:accent6>
      <a:hlink>
        <a:srgbClr val="1B72B7"/>
      </a:hlink>
      <a:folHlink>
        <a:srgbClr val="1B72B7"/>
      </a:folHlink>
    </a:clrScheme>
    <a:fontScheme name="Black Marble">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Marble" id="{75B3E660-E8BE-47C3-8315-4B87B32EF088}" vid="{3170194C-63B8-4D7F-A388-0DA4B51B98E0}"/>
    </a:ext>
  </a:extLst>
</a:theme>
</file>

<file path=ppt/theme/theme2.xml><?xml version="1.0" encoding="utf-8"?>
<a:theme xmlns:a="http://schemas.openxmlformats.org/drawingml/2006/main" name="Black Marble PowerPoint">
  <a:themeElements>
    <a:clrScheme name="Black Marble Orange">
      <a:dk1>
        <a:sysClr val="windowText" lastClr="000000"/>
      </a:dk1>
      <a:lt1>
        <a:sysClr val="window" lastClr="FFFFFF"/>
      </a:lt1>
      <a:dk2>
        <a:srgbClr val="3C3C3B"/>
      </a:dk2>
      <a:lt2>
        <a:srgbClr val="F5F5F5"/>
      </a:lt2>
      <a:accent1>
        <a:srgbClr val="F97923"/>
      </a:accent1>
      <a:accent2>
        <a:srgbClr val="21B9EC"/>
      </a:accent2>
      <a:accent3>
        <a:srgbClr val="B6CC22"/>
      </a:accent3>
      <a:accent4>
        <a:srgbClr val="FFC000"/>
      </a:accent4>
      <a:accent5>
        <a:srgbClr val="4472C4"/>
      </a:accent5>
      <a:accent6>
        <a:srgbClr val="70AD47"/>
      </a:accent6>
      <a:hlink>
        <a:srgbClr val="0563C1"/>
      </a:hlink>
      <a:folHlink>
        <a:srgbClr val="954F72"/>
      </a:folHlink>
    </a:clrScheme>
    <a:fontScheme name="Black Marble">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 Marble PowerPoint" id="{96F4C9D6-7E71-459B-BBF8-87103193A4E9}" vid="{939CBAA6-F45A-4E4D-98FC-1E3E50C989E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BlackMarble</Template>
  <TotalTime>3297</TotalTime>
  <Words>1912</Words>
  <Application>Microsoft Office PowerPoint</Application>
  <PresentationFormat>Widescreen</PresentationFormat>
  <Paragraphs>190</Paragraphs>
  <Slides>17</Slides>
  <Notes>12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Arial</vt:lpstr>
      <vt:lpstr>Calibri</vt:lpstr>
      <vt:lpstr>Segoe</vt:lpstr>
      <vt:lpstr>Segoe UI</vt:lpstr>
      <vt:lpstr>Segoe UI Light</vt:lpstr>
      <vt:lpstr>Segoe UI Semibold</vt:lpstr>
      <vt:lpstr>BlackMarble</vt:lpstr>
      <vt:lpstr>Black Marble PowerPoint</vt:lpstr>
      <vt:lpstr>Building Better Bricks: Module design and development best practices.</vt:lpstr>
      <vt:lpstr>Chris Gardner</vt:lpstr>
      <vt:lpstr>Agenda</vt:lpstr>
      <vt:lpstr>Why?</vt:lpstr>
      <vt:lpstr>Function Design</vt:lpstr>
      <vt:lpstr>Function Design</vt:lpstr>
      <vt:lpstr>Module Structure – Big psm1</vt:lpstr>
      <vt:lpstr>Module Structure – Dot sourced ps1</vt:lpstr>
      <vt:lpstr>Module Structure – Compiled psm1</vt:lpstr>
      <vt:lpstr>Module Manifest</vt:lpstr>
      <vt:lpstr>Folder Structure</vt:lpstr>
      <vt:lpstr>General Good Practice</vt:lpstr>
      <vt:lpstr>Build Scripts</vt:lpstr>
      <vt:lpstr>Testing </vt:lpstr>
      <vt:lpstr>Documentation</vt:lpstr>
      <vt:lpstr>Questions?</vt:lpstr>
      <vt:lpstr>Chris Gardner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Friends don’t let friends do IaaS</dc:title>
  <dc:creator>Chris Gardner</dc:creator>
  <cp:lastModifiedBy>Chris Gardner</cp:lastModifiedBy>
  <cp:revision>78</cp:revision>
  <dcterms:created xsi:type="dcterms:W3CDTF">2017-11-20T18:33:54Z</dcterms:created>
  <dcterms:modified xsi:type="dcterms:W3CDTF">2018-11-16T13:48:06Z</dcterms:modified>
</cp:coreProperties>
</file>

<file path=docProps/thumbnail.jpeg>
</file>